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25" r:id="rId10"/>
    <p:sldId id="266" r:id="rId11"/>
    <p:sldId id="326" r:id="rId12"/>
    <p:sldId id="267" r:id="rId13"/>
    <p:sldId id="269" r:id="rId14"/>
    <p:sldId id="268" r:id="rId15"/>
    <p:sldId id="327" r:id="rId16"/>
    <p:sldId id="334" r:id="rId17"/>
    <p:sldId id="314" r:id="rId18"/>
    <p:sldId id="270" r:id="rId19"/>
    <p:sldId id="276" r:id="rId20"/>
    <p:sldId id="277" r:id="rId21"/>
    <p:sldId id="329" r:id="rId22"/>
    <p:sldId id="330" r:id="rId23"/>
    <p:sldId id="332" r:id="rId24"/>
    <p:sldId id="271" r:id="rId25"/>
    <p:sldId id="272" r:id="rId26"/>
    <p:sldId id="273" r:id="rId27"/>
    <p:sldId id="274" r:id="rId28"/>
    <p:sldId id="333" r:id="rId29"/>
    <p:sldId id="264" r:id="rId30"/>
    <p:sldId id="315" r:id="rId31"/>
    <p:sldId id="265" r:id="rId32"/>
    <p:sldId id="281" r:id="rId33"/>
    <p:sldId id="282" r:id="rId34"/>
    <p:sldId id="335" r:id="rId35"/>
    <p:sldId id="336" r:id="rId36"/>
    <p:sldId id="328" r:id="rId37"/>
    <p:sldId id="283" r:id="rId38"/>
    <p:sldId id="284" r:id="rId39"/>
    <p:sldId id="285" r:id="rId40"/>
    <p:sldId id="286" r:id="rId41"/>
    <p:sldId id="289" r:id="rId42"/>
    <p:sldId id="288" r:id="rId43"/>
    <p:sldId id="337" r:id="rId44"/>
    <p:sldId id="301" r:id="rId45"/>
    <p:sldId id="319" r:id="rId46"/>
    <p:sldId id="320" r:id="rId47"/>
    <p:sldId id="322" r:id="rId48"/>
    <p:sldId id="323" r:id="rId49"/>
    <p:sldId id="300" r:id="rId50"/>
    <p:sldId id="318" r:id="rId51"/>
    <p:sldId id="302" r:id="rId52"/>
    <p:sldId id="303" r:id="rId53"/>
    <p:sldId id="304" r:id="rId54"/>
    <p:sldId id="305" r:id="rId55"/>
    <p:sldId id="306" r:id="rId56"/>
    <p:sldId id="339" r:id="rId57"/>
    <p:sldId id="340" r:id="rId58"/>
    <p:sldId id="341" r:id="rId59"/>
    <p:sldId id="316" r:id="rId60"/>
    <p:sldId id="308" r:id="rId61"/>
    <p:sldId id="309" r:id="rId62"/>
    <p:sldId id="338" r:id="rId63"/>
    <p:sldId id="310" r:id="rId64"/>
    <p:sldId id="324" r:id="rId65"/>
    <p:sldId id="287" r:id="rId66"/>
    <p:sldId id="342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311" r:id="rId77"/>
    <p:sldId id="312" r:id="rId78"/>
    <p:sldId id="343" r:id="rId79"/>
  </p:sldIdLst>
  <p:sldSz cx="12192000" cy="6858000"/>
  <p:notesSz cx="9144000" cy="6858000"/>
  <p:custDataLst>
    <p:tags r:id="rId81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75804"/>
  </p:normalViewPr>
  <p:slideViewPr>
    <p:cSldViewPr>
      <p:cViewPr>
        <p:scale>
          <a:sx n="78" d="100"/>
          <a:sy n="78" d="100"/>
        </p:scale>
        <p:origin x="840" y="48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DF900-3FB9-0849-8035-BFE46F064CBD}" type="datetimeFigureOut">
              <a:rPr lang="en-NL" smtClean="0"/>
              <a:t>31/10/2025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5DA-D4B9-224A-A7C2-18744B9D657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75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The Car → CPU</a:t>
            </a:r>
          </a:p>
          <a:p>
            <a:r>
              <a:rPr lang="en-GB" dirty="0"/>
              <a:t>Few passengers (cores), each handling </a:t>
            </a:r>
            <a:r>
              <a:rPr lang="en-GB" b="1" dirty="0"/>
              <a:t>different tasks</a:t>
            </a:r>
            <a:endParaRPr lang="en-GB" dirty="0"/>
          </a:p>
          <a:p>
            <a:r>
              <a:rPr lang="en-GB" dirty="0"/>
              <a:t>Great for </a:t>
            </a:r>
            <a:r>
              <a:rPr lang="en-GB" b="1" dirty="0"/>
              <a:t>flexibility &amp; decision-making</a:t>
            </a:r>
            <a:endParaRPr lang="en-GB" dirty="0"/>
          </a:p>
          <a:p>
            <a:r>
              <a:rPr lang="en-GB" dirty="0"/>
              <a:t>Can change routes easily (branching logic)</a:t>
            </a:r>
          </a:p>
          <a:p>
            <a:r>
              <a:rPr lang="en-GB" dirty="0"/>
              <a:t>But moves </a:t>
            </a:r>
            <a:r>
              <a:rPr lang="en-GB" b="1" dirty="0"/>
              <a:t>limited data at once</a:t>
            </a:r>
            <a:r>
              <a:rPr lang="en-GB" dirty="0"/>
              <a:t> → slower for bulk loads</a:t>
            </a:r>
          </a:p>
          <a:p>
            <a:r>
              <a:rPr lang="en-NL" dirty="0"/>
              <a:t>🗣️ </a:t>
            </a:r>
            <a:r>
              <a:rPr lang="en-NL" i="1" dirty="0"/>
              <a:t>“</a:t>
            </a:r>
            <a:r>
              <a:rPr lang="en-GB" i="1" dirty="0"/>
              <a:t>We’ll take the scenic route, adjust if needed!”</a:t>
            </a:r>
            <a:endParaRPr lang="en-GB" dirty="0"/>
          </a:p>
          <a:p>
            <a:endParaRPr lang="en-NL" dirty="0"/>
          </a:p>
          <a:p>
            <a:r>
              <a:rPr lang="en-GB" b="1" dirty="0"/>
              <a:t>Option 2: The Train → GPU</a:t>
            </a:r>
          </a:p>
          <a:p>
            <a:r>
              <a:rPr lang="en-GB" dirty="0"/>
              <a:t>Hundreds of identical ‘cars’ moving </a:t>
            </a:r>
            <a:r>
              <a:rPr lang="en-GB" b="1" dirty="0"/>
              <a:t>in parallel</a:t>
            </a:r>
            <a:endParaRPr lang="en-GB" dirty="0"/>
          </a:p>
          <a:p>
            <a:r>
              <a:rPr lang="en-GB" dirty="0"/>
              <a:t>Once on track → </a:t>
            </a:r>
            <a:r>
              <a:rPr lang="en-GB" b="1" dirty="0"/>
              <a:t>massive throughput</a:t>
            </a:r>
            <a:endParaRPr lang="en-GB" dirty="0"/>
          </a:p>
          <a:p>
            <a:r>
              <a:rPr lang="en-GB" dirty="0"/>
              <a:t>Hard to change direction mid-way (fixed instructions)</a:t>
            </a:r>
          </a:p>
          <a:p>
            <a:r>
              <a:rPr lang="en-GB" dirty="0"/>
              <a:t>Perfect for </a:t>
            </a:r>
            <a:r>
              <a:rPr lang="en-GB" b="1" dirty="0"/>
              <a:t>repetitive, data-parallel</a:t>
            </a:r>
            <a:r>
              <a:rPr lang="en-GB" dirty="0"/>
              <a:t> tasks</a:t>
            </a:r>
          </a:p>
          <a:p>
            <a:r>
              <a:rPr lang="en-NL" dirty="0"/>
              <a:t>🗣️ </a:t>
            </a:r>
            <a:r>
              <a:rPr lang="en-NL" i="1" dirty="0"/>
              <a:t>“</a:t>
            </a:r>
            <a:r>
              <a:rPr lang="en-GB" i="1" dirty="0"/>
              <a:t>Once the track is set, we move thousands of packages at lightning speed!</a:t>
            </a: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7274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78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812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660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NVIDIA compute capability is a version number that defines a GPU's supported hardware features and instruction sets for a given architecture</a:t>
            </a:r>
          </a:p>
          <a:p>
            <a:endParaRPr lang="en-GB" b="0" i="0" dirty="0">
              <a:solidFill>
                <a:srgbClr val="3B4045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3B4045"/>
                </a:solidFill>
                <a:effectLst/>
                <a:latin typeface="-apple-system"/>
              </a:rPr>
              <a:t>he shared memory capacity can be set to 0, 8, 16, 32, 64, 100, 132 or 164 KB for devices of compute capability 8.0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614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87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93EDD-AE98-A57F-0EA6-59BEDEDC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11074-B575-AB1F-B606-6FFBB2259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A812C-9CA9-1EF3-67EE-1C6FAE209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700EB-AB0F-A1CF-C08E-87D90D933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455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619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497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960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5DA-D4B9-224A-A7C2-18744B9D6577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922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02AB0A-A544-0A44-03BC-4771EC649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FFEF7-0D76-CC3B-10E2-47555D2F69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9D9DC-792B-6C8B-E50D-C1D5EDC8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343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88" y="697737"/>
            <a:ext cx="107628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267" y="2018035"/>
            <a:ext cx="578358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77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9" Type="http://schemas.openxmlformats.org/officeDocument/2006/relationships/image" Target="../media/image129.png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42" Type="http://schemas.openxmlformats.org/officeDocument/2006/relationships/image" Target="../media/image132.png"/><Relationship Id="rId47" Type="http://schemas.openxmlformats.org/officeDocument/2006/relationships/image" Target="../media/image137.png"/><Relationship Id="rId50" Type="http://schemas.openxmlformats.org/officeDocument/2006/relationships/image" Target="../media/image140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9" Type="http://schemas.openxmlformats.org/officeDocument/2006/relationships/image" Target="../media/image119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130.png"/><Relationship Id="rId45" Type="http://schemas.openxmlformats.org/officeDocument/2006/relationships/image" Target="../media/image135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36" Type="http://schemas.openxmlformats.org/officeDocument/2006/relationships/image" Target="../media/image126.png"/><Relationship Id="rId49" Type="http://schemas.openxmlformats.org/officeDocument/2006/relationships/image" Target="../media/image139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4" Type="http://schemas.openxmlformats.org/officeDocument/2006/relationships/image" Target="../media/image13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133.png"/><Relationship Id="rId48" Type="http://schemas.openxmlformats.org/officeDocument/2006/relationships/image" Target="../media/image138.png"/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46" Type="http://schemas.openxmlformats.org/officeDocument/2006/relationships/image" Target="../media/image136.png"/><Relationship Id="rId20" Type="http://schemas.openxmlformats.org/officeDocument/2006/relationships/image" Target="../media/image110.png"/><Relationship Id="rId41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4" y="1632586"/>
            <a:ext cx="12192764" cy="45719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597" y="1524"/>
                </a:lnTo>
              </a:path>
            </a:pathLst>
          </a:custGeom>
          <a:ln w="1905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6211" y="1153988"/>
            <a:ext cx="807465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Distributed</a:t>
            </a:r>
            <a:r>
              <a:rPr sz="2800" spc="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and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Parallel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Programming</a:t>
            </a:r>
            <a:r>
              <a:rPr lang="en-US" sz="2800" spc="-10" dirty="0">
                <a:solidFill>
                  <a:srgbClr val="000000"/>
                </a:solidFill>
              </a:rPr>
              <a:t> – Chapter 3 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2224641" y="2269866"/>
            <a:ext cx="779780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Introduction</a:t>
            </a:r>
            <a:r>
              <a:rPr sz="3600" spc="-7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1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GPU</a:t>
            </a:r>
            <a:r>
              <a:rPr sz="3600" spc="-7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programming</a:t>
            </a:r>
            <a:endParaRPr sz="3600" dirty="0">
              <a:latin typeface="Calibri"/>
              <a:cs typeface="Calibri"/>
            </a:endParaRPr>
          </a:p>
          <a:p>
            <a:pPr>
              <a:spcBef>
                <a:spcPts val="1880"/>
              </a:spcBef>
            </a:pPr>
            <a:endParaRPr lang="en-US" sz="2400" dirty="0">
              <a:latin typeface="Calibri"/>
              <a:cs typeface="Calibri"/>
            </a:endParaRPr>
          </a:p>
          <a:p>
            <a:pPr>
              <a:spcBef>
                <a:spcPts val="1880"/>
              </a:spcBef>
            </a:pPr>
            <a:endParaRPr lang="en-NL" sz="2400" dirty="0">
              <a:latin typeface="Calibri"/>
              <a:cs typeface="Calibri"/>
            </a:endParaRPr>
          </a:p>
          <a:p>
            <a:pPr>
              <a:spcBef>
                <a:spcPts val="1880"/>
              </a:spcBef>
            </a:pPr>
            <a:endParaRPr lang="en-NL" sz="2400" dirty="0">
              <a:latin typeface="Calibri"/>
              <a:cs typeface="Calibri"/>
            </a:endParaRPr>
          </a:p>
          <a:p>
            <a:pPr>
              <a:spcBef>
                <a:spcPts val="1880"/>
              </a:spcBef>
            </a:pPr>
            <a:endParaRPr sz="2400" dirty="0">
              <a:latin typeface="Calibri"/>
              <a:cs typeface="Calibri"/>
            </a:endParaRPr>
          </a:p>
          <a:p>
            <a:pPr marL="4589780" marR="5080" indent="641350"/>
            <a:r>
              <a:rPr lang="en-US" sz="2400" dirty="0">
                <a:latin typeface="Calibri"/>
                <a:cs typeface="Calibri"/>
              </a:rPr>
              <a:t>Dolly Sapra</a:t>
            </a:r>
          </a:p>
          <a:p>
            <a:pPr marL="4589780" marR="5080" indent="641350"/>
            <a:r>
              <a:rPr lang="en-US" sz="2400" dirty="0" err="1">
                <a:latin typeface="Calibri"/>
                <a:cs typeface="Calibri"/>
              </a:rPr>
              <a:t>d.sapra@uva.nl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417" y="6411264"/>
            <a:ext cx="30518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>
                <a:solidFill>
                  <a:srgbClr val="3F3F3F"/>
                </a:solidFill>
                <a:latin typeface="Arial"/>
                <a:cs typeface="Arial"/>
              </a:rPr>
              <a:t>Some</a:t>
            </a:r>
            <a:r>
              <a:rPr sz="1600" spc="-4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F3F3F"/>
                </a:solidFill>
                <a:latin typeface="Arial"/>
                <a:cs typeface="Arial"/>
              </a:rPr>
              <a:t>images</a:t>
            </a:r>
            <a:r>
              <a:rPr sz="1600" spc="-3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F3F3F"/>
                </a:solidFill>
                <a:latin typeface="Arial"/>
                <a:cs typeface="Arial"/>
              </a:rPr>
              <a:t>courtesy</a:t>
            </a:r>
            <a:r>
              <a:rPr sz="1600" spc="-20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Arial"/>
                <a:cs typeface="Arial"/>
              </a:rPr>
              <a:t>NVIDIA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49D8AA5-57F7-D229-0E3A-5ABA68EB265A}"/>
              </a:ext>
            </a:extLst>
          </p:cNvPr>
          <p:cNvSpPr/>
          <p:nvPr/>
        </p:nvSpPr>
        <p:spPr>
          <a:xfrm>
            <a:off x="-764" y="1706881"/>
            <a:ext cx="12192764" cy="45719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597" y="1524"/>
                </a:lnTo>
              </a:path>
            </a:pathLst>
          </a:custGeom>
          <a:ln w="1905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1846" y="697737"/>
            <a:ext cx="3002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CPU</a:t>
            </a:r>
            <a:r>
              <a:rPr spc="-195" dirty="0"/>
              <a:t> </a:t>
            </a:r>
            <a:r>
              <a:rPr spc="-85" dirty="0"/>
              <a:t>vs.</a:t>
            </a:r>
            <a:r>
              <a:rPr spc="-195" dirty="0"/>
              <a:t> </a:t>
            </a:r>
            <a:r>
              <a:rPr spc="-25" dirty="0"/>
              <a:t>GPU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8025" y="1747289"/>
            <a:ext cx="11614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0"/>
              </a:lnSpc>
              <a:tabLst>
                <a:tab pos="1007744" algn="l"/>
              </a:tabLst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ALU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3000" y="685800"/>
            <a:ext cx="4140835" cy="2880360"/>
            <a:chOff x="71625" y="1124711"/>
            <a:chExt cx="4140835" cy="2880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5" y="1124711"/>
              <a:ext cx="4140708" cy="2880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0592" y="1270253"/>
              <a:ext cx="1871980" cy="1295400"/>
            </a:xfrm>
            <a:custGeom>
              <a:avLst/>
              <a:gdLst/>
              <a:ahLst/>
              <a:cxnLst/>
              <a:rect l="l" t="t" r="r" b="b"/>
              <a:pathLst>
                <a:path w="1871980" h="1295400">
                  <a:moveTo>
                    <a:pt x="1871472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871472" y="1295400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592" y="1270253"/>
              <a:ext cx="1871980" cy="1295400"/>
            </a:xfrm>
            <a:custGeom>
              <a:avLst/>
              <a:gdLst/>
              <a:ahLst/>
              <a:cxnLst/>
              <a:rect l="l" t="t" r="r" b="b"/>
              <a:pathLst>
                <a:path w="1871980" h="1295400">
                  <a:moveTo>
                    <a:pt x="0" y="1295400"/>
                  </a:moveTo>
                  <a:lnTo>
                    <a:pt x="1871472" y="1295400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6846" y="1989584"/>
              <a:ext cx="864235" cy="119380"/>
            </a:xfrm>
            <a:custGeom>
              <a:avLst/>
              <a:gdLst/>
              <a:ahLst/>
              <a:cxnLst/>
              <a:rect l="l" t="t" r="r" b="b"/>
              <a:pathLst>
                <a:path w="864235" h="119380">
                  <a:moveTo>
                    <a:pt x="0" y="118869"/>
                  </a:moveTo>
                  <a:lnTo>
                    <a:pt x="864105" y="118869"/>
                  </a:lnTo>
                  <a:lnTo>
                    <a:pt x="864105" y="0"/>
                  </a:lnTo>
                  <a:lnTo>
                    <a:pt x="0" y="0"/>
                  </a:lnTo>
                  <a:lnTo>
                    <a:pt x="0" y="11886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6846" y="1989584"/>
              <a:ext cx="864235" cy="576580"/>
            </a:xfrm>
            <a:custGeom>
              <a:avLst/>
              <a:gdLst/>
              <a:ahLst/>
              <a:cxnLst/>
              <a:rect l="l" t="t" r="r" b="b"/>
              <a:pathLst>
                <a:path w="864235" h="576580">
                  <a:moveTo>
                    <a:pt x="0" y="576069"/>
                  </a:moveTo>
                  <a:lnTo>
                    <a:pt x="864105" y="576069"/>
                  </a:lnTo>
                  <a:lnTo>
                    <a:pt x="864105" y="0"/>
                  </a:lnTo>
                  <a:lnTo>
                    <a:pt x="0" y="0"/>
                  </a:lnTo>
                  <a:lnTo>
                    <a:pt x="0" y="57606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04209" y="1989584"/>
              <a:ext cx="864235" cy="576580"/>
            </a:xfrm>
            <a:custGeom>
              <a:avLst/>
              <a:gdLst/>
              <a:ahLst/>
              <a:cxnLst/>
              <a:rect l="l" t="t" r="r" b="b"/>
              <a:pathLst>
                <a:path w="864235" h="576580">
                  <a:moveTo>
                    <a:pt x="864105" y="0"/>
                  </a:moveTo>
                  <a:lnTo>
                    <a:pt x="0" y="0"/>
                  </a:lnTo>
                  <a:lnTo>
                    <a:pt x="0" y="576069"/>
                  </a:lnTo>
                  <a:lnTo>
                    <a:pt x="864105" y="576069"/>
                  </a:lnTo>
                  <a:lnTo>
                    <a:pt x="86410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4209" y="1989584"/>
              <a:ext cx="864235" cy="576580"/>
            </a:xfrm>
            <a:custGeom>
              <a:avLst/>
              <a:gdLst/>
              <a:ahLst/>
              <a:cxnLst/>
              <a:rect l="l" t="t" r="r" b="b"/>
              <a:pathLst>
                <a:path w="864235" h="576580">
                  <a:moveTo>
                    <a:pt x="0" y="576069"/>
                  </a:moveTo>
                  <a:lnTo>
                    <a:pt x="864105" y="576069"/>
                  </a:lnTo>
                  <a:lnTo>
                    <a:pt x="864105" y="0"/>
                  </a:lnTo>
                  <a:lnTo>
                    <a:pt x="0" y="0"/>
                  </a:lnTo>
                  <a:lnTo>
                    <a:pt x="0" y="57606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68220" y="831340"/>
            <a:ext cx="864235" cy="421910"/>
          </a:xfrm>
          <a:prstGeom prst="rect">
            <a:avLst/>
          </a:prstGeom>
          <a:solidFill>
            <a:srgbClr val="C0504D"/>
          </a:solidFill>
          <a:ln w="26424">
            <a:solidFill>
              <a:srgbClr val="8B3836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209550">
              <a:spcBef>
                <a:spcPts val="113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ALU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5585" y="831340"/>
            <a:ext cx="864235" cy="421910"/>
          </a:xfrm>
          <a:prstGeom prst="rect">
            <a:avLst/>
          </a:prstGeom>
          <a:solidFill>
            <a:srgbClr val="C0504D"/>
          </a:solidFill>
          <a:ln w="26424">
            <a:solidFill>
              <a:srgbClr val="8B3836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210185">
              <a:spcBef>
                <a:spcPts val="113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ALU</a:t>
            </a:r>
            <a:endParaRPr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38755" y="1656330"/>
            <a:ext cx="3914775" cy="1779270"/>
            <a:chOff x="167380" y="2095241"/>
            <a:chExt cx="3914775" cy="1779270"/>
          </a:xfrm>
        </p:grpSpPr>
        <p:sp>
          <p:nvSpPr>
            <p:cNvPr id="15" name="object 15"/>
            <p:cNvSpPr/>
            <p:nvPr/>
          </p:nvSpPr>
          <p:spPr>
            <a:xfrm>
              <a:off x="180592" y="2710433"/>
              <a:ext cx="3888104" cy="1150620"/>
            </a:xfrm>
            <a:custGeom>
              <a:avLst/>
              <a:gdLst/>
              <a:ahLst/>
              <a:cxnLst/>
              <a:rect l="l" t="t" r="r" b="b"/>
              <a:pathLst>
                <a:path w="3888104" h="1150620">
                  <a:moveTo>
                    <a:pt x="3887724" y="0"/>
                  </a:moveTo>
                  <a:lnTo>
                    <a:pt x="0" y="0"/>
                  </a:lnTo>
                  <a:lnTo>
                    <a:pt x="0" y="1150620"/>
                  </a:lnTo>
                  <a:lnTo>
                    <a:pt x="3887724" y="1150620"/>
                  </a:lnTo>
                  <a:lnTo>
                    <a:pt x="3887724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592" y="2710433"/>
              <a:ext cx="3888104" cy="1150620"/>
            </a:xfrm>
            <a:custGeom>
              <a:avLst/>
              <a:gdLst/>
              <a:ahLst/>
              <a:cxnLst/>
              <a:rect l="l" t="t" r="r" b="b"/>
              <a:pathLst>
                <a:path w="3888104" h="1150620">
                  <a:moveTo>
                    <a:pt x="0" y="1150620"/>
                  </a:moveTo>
                  <a:lnTo>
                    <a:pt x="3887724" y="1150620"/>
                  </a:lnTo>
                  <a:lnTo>
                    <a:pt x="3887724" y="0"/>
                  </a:lnTo>
                  <a:lnTo>
                    <a:pt x="0" y="0"/>
                  </a:lnTo>
                  <a:lnTo>
                    <a:pt x="0" y="115062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61694" y="2108453"/>
              <a:ext cx="2204085" cy="914400"/>
            </a:xfrm>
            <a:custGeom>
              <a:avLst/>
              <a:gdLst/>
              <a:ahLst/>
              <a:cxnLst/>
              <a:rect l="l" t="t" r="r" b="b"/>
              <a:pathLst>
                <a:path w="2204085" h="914400">
                  <a:moveTo>
                    <a:pt x="2203704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203704" y="914400"/>
                  </a:lnTo>
                  <a:lnTo>
                    <a:pt x="2203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1694" y="2108453"/>
              <a:ext cx="2204085" cy="914400"/>
            </a:xfrm>
            <a:custGeom>
              <a:avLst/>
              <a:gdLst/>
              <a:ahLst/>
              <a:cxnLst/>
              <a:rect l="l" t="t" r="r" b="b"/>
              <a:pathLst>
                <a:path w="2204085" h="914400">
                  <a:moveTo>
                    <a:pt x="0" y="914400"/>
                  </a:moveTo>
                  <a:lnTo>
                    <a:pt x="2203704" y="914400"/>
                  </a:lnTo>
                  <a:lnTo>
                    <a:pt x="2203704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6424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43000" y="685801"/>
            <a:ext cx="4140835" cy="2362185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69"/>
              </a:spcBef>
            </a:pPr>
            <a:endParaRPr dirty="0">
              <a:latin typeface="Times New Roman"/>
              <a:cs typeface="Times New Roman"/>
            </a:endParaRPr>
          </a:p>
          <a:p>
            <a:pPr marL="676275"/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dirty="0">
              <a:latin typeface="Arial"/>
              <a:cs typeface="Arial"/>
            </a:endParaRPr>
          </a:p>
          <a:p>
            <a:pPr marL="1460500" marR="345440" indent="328930">
              <a:spcBef>
                <a:spcPts val="1864"/>
              </a:spcBef>
              <a:tabLst>
                <a:tab pos="3495675" algn="l"/>
              </a:tabLst>
            </a:pPr>
            <a:r>
              <a:rPr dirty="0">
                <a:latin typeface="Arial"/>
                <a:cs typeface="Arial"/>
              </a:rPr>
              <a:t>Low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latency</a:t>
            </a:r>
            <a:r>
              <a:rPr dirty="0">
                <a:latin typeface="Arial"/>
                <a:cs typeface="Arial"/>
              </a:rPr>
              <a:t>	</a:t>
            </a:r>
            <a:r>
              <a:rPr sz="2700" spc="-37" baseline="37037" dirty="0">
                <a:solidFill>
                  <a:srgbClr val="FFFFFF"/>
                </a:solidFill>
                <a:latin typeface="Arial"/>
                <a:cs typeface="Arial"/>
              </a:rPr>
              <a:t>LU </a:t>
            </a:r>
            <a:r>
              <a:rPr dirty="0">
                <a:latin typeface="Arial"/>
                <a:cs typeface="Arial"/>
              </a:rPr>
              <a:t>Diverse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workloads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60"/>
              </a:spcBef>
            </a:pPr>
            <a:endParaRPr dirty="0">
              <a:latin typeface="Arial"/>
              <a:cs typeface="Arial"/>
            </a:endParaRPr>
          </a:p>
          <a:p>
            <a:pPr marR="28575" algn="ctr"/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20084" y="4221481"/>
            <a:ext cx="6913245" cy="2565400"/>
            <a:chOff x="2196083" y="4221481"/>
            <a:chExt cx="6913245" cy="256540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6083" y="4221481"/>
              <a:ext cx="6912864" cy="25648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65425" y="429691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65425" y="429691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11373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11373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65425" y="4447793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65425" y="4447793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25902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25902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4043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4043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54957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54957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7101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7101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85538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5538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0066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0066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14594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14594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29122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29122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4365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4365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58177" y="4312156"/>
              <a:ext cx="208915" cy="227329"/>
            </a:xfrm>
            <a:custGeom>
              <a:avLst/>
              <a:gdLst/>
              <a:ahLst/>
              <a:cxnLst/>
              <a:rect l="l" t="t" r="r" b="b"/>
              <a:pathLst>
                <a:path w="208915" h="227329">
                  <a:moveTo>
                    <a:pt x="208785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8785" y="227077"/>
                  </a:lnTo>
                  <a:lnTo>
                    <a:pt x="20878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58177" y="4312156"/>
              <a:ext cx="208915" cy="227329"/>
            </a:xfrm>
            <a:custGeom>
              <a:avLst/>
              <a:gdLst/>
              <a:ahLst/>
              <a:cxnLst/>
              <a:rect l="l" t="t" r="r" b="b"/>
              <a:pathLst>
                <a:path w="208915" h="227329">
                  <a:moveTo>
                    <a:pt x="0" y="227077"/>
                  </a:moveTo>
                  <a:lnTo>
                    <a:pt x="208785" y="227077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7423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74230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88757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88757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03286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03286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417813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17813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32341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32341" y="4312156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65425" y="4613909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65425" y="4613909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11373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11373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65425" y="4764785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65425" y="4764785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25902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25902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4043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4043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54957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54957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7101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27101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85538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85538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00066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00066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14594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514594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29122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929122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34365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4365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758177" y="4629148"/>
              <a:ext cx="208915" cy="227329"/>
            </a:xfrm>
            <a:custGeom>
              <a:avLst/>
              <a:gdLst/>
              <a:ahLst/>
              <a:cxnLst/>
              <a:rect l="l" t="t" r="r" b="b"/>
              <a:pathLst>
                <a:path w="208915" h="227329">
                  <a:moveTo>
                    <a:pt x="208785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8785" y="227077"/>
                  </a:lnTo>
                  <a:lnTo>
                    <a:pt x="20878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58177" y="4629148"/>
              <a:ext cx="208915" cy="227329"/>
            </a:xfrm>
            <a:custGeom>
              <a:avLst/>
              <a:gdLst/>
              <a:ahLst/>
              <a:cxnLst/>
              <a:rect l="l" t="t" r="r" b="b"/>
              <a:pathLst>
                <a:path w="208915" h="227329">
                  <a:moveTo>
                    <a:pt x="0" y="227077"/>
                  </a:moveTo>
                  <a:lnTo>
                    <a:pt x="208785" y="227077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7423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74230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88757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88757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003286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003286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17813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17813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832341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832341" y="4629148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65425" y="4915661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65425" y="4915661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11373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11373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265425" y="506653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65425" y="506653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25902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25902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4043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4043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54957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7" y="227072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854957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7" y="227072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27101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27101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85538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7" y="227072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685538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7" y="227072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00066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2" y="121918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00066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14594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2" y="121918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14594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29122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2" y="121918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29122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343650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2" y="121918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4365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58177" y="4930905"/>
              <a:ext cx="208915" cy="121920"/>
            </a:xfrm>
            <a:custGeom>
              <a:avLst/>
              <a:gdLst/>
              <a:ahLst/>
              <a:cxnLst/>
              <a:rect l="l" t="t" r="r" b="b"/>
              <a:pathLst>
                <a:path w="208915" h="121920">
                  <a:moveTo>
                    <a:pt x="0" y="121918"/>
                  </a:moveTo>
                  <a:lnTo>
                    <a:pt x="208785" y="121918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58177" y="4930905"/>
              <a:ext cx="208915" cy="227329"/>
            </a:xfrm>
            <a:custGeom>
              <a:avLst/>
              <a:gdLst/>
              <a:ahLst/>
              <a:cxnLst/>
              <a:rect l="l" t="t" r="r" b="b"/>
              <a:pathLst>
                <a:path w="208915" h="227329">
                  <a:moveTo>
                    <a:pt x="0" y="227072"/>
                  </a:moveTo>
                  <a:lnTo>
                    <a:pt x="208785" y="227072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174230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2" y="121918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174230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88757" y="4930905"/>
              <a:ext cx="207645" cy="121920"/>
            </a:xfrm>
            <a:custGeom>
              <a:avLst/>
              <a:gdLst/>
              <a:ahLst/>
              <a:cxnLst/>
              <a:rect l="l" t="t" r="r" b="b"/>
              <a:pathLst>
                <a:path w="207645" h="121920">
                  <a:moveTo>
                    <a:pt x="0" y="121918"/>
                  </a:moveTo>
                  <a:lnTo>
                    <a:pt x="207267" y="121918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121918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88757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7" y="227072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03286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03286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417813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17813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832341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2"/>
                  </a:lnTo>
                  <a:lnTo>
                    <a:pt x="207262" y="227072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832341" y="4930905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2"/>
                  </a:moveTo>
                  <a:lnTo>
                    <a:pt x="207262" y="227072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265425" y="5217413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265425" y="5217413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11373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11373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265425" y="5368289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65425" y="5368289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025902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025902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440430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440430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854957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54957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271010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271010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685538" y="5232652"/>
              <a:ext cx="104139" cy="227329"/>
            </a:xfrm>
            <a:custGeom>
              <a:avLst/>
              <a:gdLst/>
              <a:ahLst/>
              <a:cxnLst/>
              <a:rect l="l" t="t" r="r" b="b"/>
              <a:pathLst>
                <a:path w="104139" h="227329">
                  <a:moveTo>
                    <a:pt x="0" y="227077"/>
                  </a:moveTo>
                  <a:lnTo>
                    <a:pt x="103632" y="227077"/>
                  </a:lnTo>
                  <a:lnTo>
                    <a:pt x="10363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685538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03286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03286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417813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417813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832341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832341" y="5232652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265425" y="551916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265425" y="5519167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611373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611373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265425" y="5670044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166117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66117" y="91440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265425" y="5670044"/>
              <a:ext cx="166370" cy="91440"/>
            </a:xfrm>
            <a:custGeom>
              <a:avLst/>
              <a:gdLst/>
              <a:ahLst/>
              <a:cxnLst/>
              <a:rect l="l" t="t" r="r" b="b"/>
              <a:pathLst>
                <a:path w="166369" h="91439">
                  <a:moveTo>
                    <a:pt x="0" y="91440"/>
                  </a:moveTo>
                  <a:lnTo>
                    <a:pt x="166117" y="91440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9144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25902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025902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4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440430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440430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854957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7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7" y="227077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54957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71010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71010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85538" y="5534407"/>
              <a:ext cx="104139" cy="227329"/>
            </a:xfrm>
            <a:custGeom>
              <a:avLst/>
              <a:gdLst/>
              <a:ahLst/>
              <a:cxnLst/>
              <a:rect l="l" t="t" r="r" b="b"/>
              <a:pathLst>
                <a:path w="104139" h="227329">
                  <a:moveTo>
                    <a:pt x="0" y="227077"/>
                  </a:moveTo>
                  <a:lnTo>
                    <a:pt x="103632" y="227077"/>
                  </a:lnTo>
                  <a:lnTo>
                    <a:pt x="10363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685538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7" y="227077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003286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3286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417813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17813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832341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207262" y="0"/>
                  </a:moveTo>
                  <a:lnTo>
                    <a:pt x="0" y="0"/>
                  </a:lnTo>
                  <a:lnTo>
                    <a:pt x="0" y="227077"/>
                  </a:lnTo>
                  <a:lnTo>
                    <a:pt x="207262" y="227077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832341" y="5534407"/>
              <a:ext cx="207645" cy="227329"/>
            </a:xfrm>
            <a:custGeom>
              <a:avLst/>
              <a:gdLst/>
              <a:ahLst/>
              <a:cxnLst/>
              <a:rect l="l" t="t" r="r" b="b"/>
              <a:pathLst>
                <a:path w="207645" h="227329">
                  <a:moveTo>
                    <a:pt x="0" y="227077"/>
                  </a:moveTo>
                  <a:lnTo>
                    <a:pt x="207262" y="227077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7077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265425" y="5836155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7"/>
                  </a:lnTo>
                  <a:lnTo>
                    <a:pt x="166117" y="89917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265425" y="5836155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7"/>
                  </a:moveTo>
                  <a:lnTo>
                    <a:pt x="166117" y="89917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7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611373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611373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265425" y="5987032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7"/>
                  </a:lnTo>
                  <a:lnTo>
                    <a:pt x="166117" y="89917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265425" y="5987032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7"/>
                  </a:moveTo>
                  <a:lnTo>
                    <a:pt x="166117" y="89917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7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025902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025902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44043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44043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854957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7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7" y="225554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54957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7101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27101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685538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7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7" y="225554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685538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100066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2" y="109725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100066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514594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2" y="109725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514594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929122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2" y="109725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929122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43650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2" y="109725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4365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758177" y="5967224"/>
              <a:ext cx="208915" cy="109855"/>
            </a:xfrm>
            <a:custGeom>
              <a:avLst/>
              <a:gdLst/>
              <a:ahLst/>
              <a:cxnLst/>
              <a:rect l="l" t="t" r="r" b="b"/>
              <a:pathLst>
                <a:path w="208915" h="109854">
                  <a:moveTo>
                    <a:pt x="0" y="109725"/>
                  </a:moveTo>
                  <a:lnTo>
                    <a:pt x="208785" y="109725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758177" y="5851395"/>
              <a:ext cx="208915" cy="226060"/>
            </a:xfrm>
            <a:custGeom>
              <a:avLst/>
              <a:gdLst/>
              <a:ahLst/>
              <a:cxnLst/>
              <a:rect l="l" t="t" r="r" b="b"/>
              <a:pathLst>
                <a:path w="208915" h="226060">
                  <a:moveTo>
                    <a:pt x="0" y="225554"/>
                  </a:moveTo>
                  <a:lnTo>
                    <a:pt x="208785" y="225554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174230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2" y="109725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174230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588757" y="5967224"/>
              <a:ext cx="207645" cy="109855"/>
            </a:xfrm>
            <a:custGeom>
              <a:avLst/>
              <a:gdLst/>
              <a:ahLst/>
              <a:cxnLst/>
              <a:rect l="l" t="t" r="r" b="b"/>
              <a:pathLst>
                <a:path w="207645" h="109854">
                  <a:moveTo>
                    <a:pt x="0" y="109725"/>
                  </a:moveTo>
                  <a:lnTo>
                    <a:pt x="207267" y="109725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10972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588757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003286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003286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417813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417813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832341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832341" y="5851395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265425" y="6137910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7"/>
                  </a:lnTo>
                  <a:lnTo>
                    <a:pt x="166117" y="89917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265425" y="6137910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7"/>
                  </a:moveTo>
                  <a:lnTo>
                    <a:pt x="166117" y="89917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7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611373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11373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265425" y="6288787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7"/>
                  </a:lnTo>
                  <a:lnTo>
                    <a:pt x="166117" y="89917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265425" y="6288787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7"/>
                  </a:moveTo>
                  <a:lnTo>
                    <a:pt x="166117" y="89917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7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025902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025902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4043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44043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854957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7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7" y="225554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854957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27101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7101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685538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7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7" y="225554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685538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100066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100066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514594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514594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929122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929122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34365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34365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758177" y="6153149"/>
              <a:ext cx="208915" cy="226060"/>
            </a:xfrm>
            <a:custGeom>
              <a:avLst/>
              <a:gdLst/>
              <a:ahLst/>
              <a:cxnLst/>
              <a:rect l="l" t="t" r="r" b="b"/>
              <a:pathLst>
                <a:path w="208915" h="226060">
                  <a:moveTo>
                    <a:pt x="208785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8785" y="225554"/>
                  </a:lnTo>
                  <a:lnTo>
                    <a:pt x="20878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758177" y="6153149"/>
              <a:ext cx="208915" cy="226060"/>
            </a:xfrm>
            <a:custGeom>
              <a:avLst/>
              <a:gdLst/>
              <a:ahLst/>
              <a:cxnLst/>
              <a:rect l="l" t="t" r="r" b="b"/>
              <a:pathLst>
                <a:path w="208915" h="226060">
                  <a:moveTo>
                    <a:pt x="0" y="225554"/>
                  </a:moveTo>
                  <a:lnTo>
                    <a:pt x="208785" y="225554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17423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174230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588757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7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7" y="225554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588757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7" y="225554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03286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003286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417813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417813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832341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207262" y="0"/>
                  </a:moveTo>
                  <a:lnTo>
                    <a:pt x="0" y="0"/>
                  </a:lnTo>
                  <a:lnTo>
                    <a:pt x="0" y="225554"/>
                  </a:lnTo>
                  <a:lnTo>
                    <a:pt x="207262" y="225554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832341" y="6153149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60">
                  <a:moveTo>
                    <a:pt x="0" y="225554"/>
                  </a:moveTo>
                  <a:lnTo>
                    <a:pt x="207262" y="225554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54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265425" y="6439663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2"/>
                  </a:lnTo>
                  <a:lnTo>
                    <a:pt x="166117" y="89912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265425" y="6439663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2"/>
                  </a:moveTo>
                  <a:lnTo>
                    <a:pt x="166117" y="89912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2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611373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611373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265425" y="6590535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166117" y="0"/>
                  </a:moveTo>
                  <a:lnTo>
                    <a:pt x="0" y="0"/>
                  </a:lnTo>
                  <a:lnTo>
                    <a:pt x="0" y="89917"/>
                  </a:lnTo>
                  <a:lnTo>
                    <a:pt x="166117" y="89917"/>
                  </a:lnTo>
                  <a:lnTo>
                    <a:pt x="166117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265425" y="6590535"/>
              <a:ext cx="166370" cy="90170"/>
            </a:xfrm>
            <a:custGeom>
              <a:avLst/>
              <a:gdLst/>
              <a:ahLst/>
              <a:cxnLst/>
              <a:rect l="l" t="t" r="r" b="b"/>
              <a:pathLst>
                <a:path w="166369" h="90170">
                  <a:moveTo>
                    <a:pt x="0" y="89917"/>
                  </a:moveTo>
                  <a:lnTo>
                    <a:pt x="166117" y="89917"/>
                  </a:lnTo>
                  <a:lnTo>
                    <a:pt x="166117" y="0"/>
                  </a:lnTo>
                  <a:lnTo>
                    <a:pt x="0" y="0"/>
                  </a:lnTo>
                  <a:lnTo>
                    <a:pt x="0" y="89917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025902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025902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4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44043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4043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854957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7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7" y="225549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854957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7" y="225549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27101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27101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685538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7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7" y="225549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685538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7" y="225549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100066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100066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514594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514594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929122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929122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34365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34365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758177" y="6454903"/>
              <a:ext cx="208915" cy="226060"/>
            </a:xfrm>
            <a:custGeom>
              <a:avLst/>
              <a:gdLst/>
              <a:ahLst/>
              <a:cxnLst/>
              <a:rect l="l" t="t" r="r" b="b"/>
              <a:pathLst>
                <a:path w="208915" h="226059">
                  <a:moveTo>
                    <a:pt x="208785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8785" y="225549"/>
                  </a:lnTo>
                  <a:lnTo>
                    <a:pt x="20878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758177" y="6454903"/>
              <a:ext cx="208915" cy="226060"/>
            </a:xfrm>
            <a:custGeom>
              <a:avLst/>
              <a:gdLst/>
              <a:ahLst/>
              <a:cxnLst/>
              <a:rect l="l" t="t" r="r" b="b"/>
              <a:pathLst>
                <a:path w="208915" h="226059">
                  <a:moveTo>
                    <a:pt x="0" y="225549"/>
                  </a:moveTo>
                  <a:lnTo>
                    <a:pt x="208785" y="225549"/>
                  </a:lnTo>
                  <a:lnTo>
                    <a:pt x="208785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17423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174230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588757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7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7" y="225549"/>
                  </a:lnTo>
                  <a:lnTo>
                    <a:pt x="207267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588757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7" y="225549"/>
                  </a:lnTo>
                  <a:lnTo>
                    <a:pt x="207267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003286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003286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417813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417813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832341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207262" y="0"/>
                  </a:moveTo>
                  <a:lnTo>
                    <a:pt x="0" y="0"/>
                  </a:lnTo>
                  <a:lnTo>
                    <a:pt x="0" y="225549"/>
                  </a:lnTo>
                  <a:lnTo>
                    <a:pt x="207262" y="225549"/>
                  </a:lnTo>
                  <a:lnTo>
                    <a:pt x="2072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832341" y="6454903"/>
              <a:ext cx="207645" cy="226060"/>
            </a:xfrm>
            <a:custGeom>
              <a:avLst/>
              <a:gdLst/>
              <a:ahLst/>
              <a:cxnLst/>
              <a:rect l="l" t="t" r="r" b="b"/>
              <a:pathLst>
                <a:path w="207645" h="226059">
                  <a:moveTo>
                    <a:pt x="0" y="225549"/>
                  </a:moveTo>
                  <a:lnTo>
                    <a:pt x="207262" y="225549"/>
                  </a:lnTo>
                  <a:lnTo>
                    <a:pt x="207262" y="0"/>
                  </a:lnTo>
                  <a:lnTo>
                    <a:pt x="0" y="0"/>
                  </a:lnTo>
                  <a:lnTo>
                    <a:pt x="0" y="225549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789170" y="5052824"/>
              <a:ext cx="3145790" cy="914400"/>
            </a:xfrm>
            <a:custGeom>
              <a:avLst/>
              <a:gdLst/>
              <a:ahLst/>
              <a:cxnLst/>
              <a:rect l="l" t="t" r="r" b="b"/>
              <a:pathLst>
                <a:path w="3145790" h="914400">
                  <a:moveTo>
                    <a:pt x="314553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3145536" y="914400"/>
                  </a:lnTo>
                  <a:lnTo>
                    <a:pt x="314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789170" y="5052824"/>
              <a:ext cx="3145790" cy="914400"/>
            </a:xfrm>
            <a:custGeom>
              <a:avLst/>
              <a:gdLst/>
              <a:ahLst/>
              <a:cxnLst/>
              <a:rect l="l" t="t" r="r" b="b"/>
              <a:pathLst>
                <a:path w="3145790" h="914400">
                  <a:moveTo>
                    <a:pt x="0" y="914400"/>
                  </a:moveTo>
                  <a:lnTo>
                    <a:pt x="3145536" y="914400"/>
                  </a:lnTo>
                  <a:lnTo>
                    <a:pt x="3145536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6424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4" name="object 284"/>
          <p:cNvSpPr txBox="1"/>
          <p:nvPr/>
        </p:nvSpPr>
        <p:spPr>
          <a:xfrm>
            <a:off x="5434967" y="1934338"/>
            <a:ext cx="3212465" cy="155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CPU</a:t>
            </a:r>
            <a:endParaRPr sz="2800" dirty="0">
              <a:latin typeface="Arial"/>
              <a:cs typeface="Arial"/>
            </a:endParaRPr>
          </a:p>
          <a:p>
            <a:pPr marL="12700" marR="5080"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Few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complex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cores </a:t>
            </a:r>
            <a:r>
              <a:rPr sz="2400" dirty="0">
                <a:latin typeface="Arial"/>
                <a:cs typeface="Arial"/>
              </a:rPr>
              <a:t>Lots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on-</a:t>
            </a:r>
            <a:r>
              <a:rPr sz="2400" dirty="0">
                <a:latin typeface="Arial"/>
                <a:cs typeface="Arial"/>
              </a:rPr>
              <a:t>chip </a:t>
            </a:r>
            <a:r>
              <a:rPr sz="2400" spc="-10" dirty="0">
                <a:latin typeface="Arial"/>
                <a:cs typeface="Arial"/>
              </a:rPr>
              <a:t>memory </a:t>
            </a:r>
            <a:r>
              <a:rPr sz="2400" dirty="0">
                <a:latin typeface="Arial"/>
                <a:cs typeface="Arial"/>
              </a:rPr>
              <a:t>Lots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logic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1591156" y="4534024"/>
            <a:ext cx="1908175" cy="19170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5220">
              <a:spcBef>
                <a:spcPts val="95"/>
              </a:spcBef>
            </a:pPr>
            <a:r>
              <a:rPr sz="2800" b="1" spc="-25" dirty="0">
                <a:latin typeface="Arial"/>
                <a:cs typeface="Arial"/>
              </a:rPr>
              <a:t>GPU</a:t>
            </a:r>
            <a:endParaRPr sz="2800" dirty="0">
              <a:latin typeface="Arial"/>
              <a:cs typeface="Arial"/>
            </a:endParaRPr>
          </a:p>
          <a:p>
            <a:pPr marL="12700" marR="5715" indent="1135380" algn="r">
              <a:spcBef>
                <a:spcPts val="15"/>
              </a:spcBef>
            </a:pPr>
            <a:r>
              <a:rPr sz="2400" spc="-20" dirty="0">
                <a:latin typeface="Arial"/>
                <a:cs typeface="Arial"/>
              </a:rPr>
              <a:t>many </a:t>
            </a:r>
            <a:r>
              <a:rPr sz="2400" dirty="0">
                <a:latin typeface="Arial"/>
                <a:cs typeface="Arial"/>
              </a:rPr>
              <a:t>simple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cores, </a:t>
            </a:r>
            <a:r>
              <a:rPr sz="2400" dirty="0">
                <a:latin typeface="Arial"/>
                <a:cs typeface="Arial"/>
              </a:rPr>
              <a:t>little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memory, </a:t>
            </a:r>
            <a:r>
              <a:rPr sz="2400" dirty="0">
                <a:latin typeface="Arial"/>
                <a:cs typeface="Arial"/>
              </a:rPr>
              <a:t>little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control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3720084" y="4221482"/>
            <a:ext cx="6913245" cy="1603003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730"/>
              </a:spcBef>
            </a:pPr>
            <a:endParaRPr>
              <a:latin typeface="Times New Roman"/>
              <a:cs typeface="Times New Roman"/>
            </a:endParaRPr>
          </a:p>
          <a:p>
            <a:pPr marL="1416685" algn="ctr"/>
            <a:r>
              <a:rPr dirty="0">
                <a:latin typeface="Arial"/>
                <a:cs typeface="Arial"/>
              </a:rPr>
              <a:t>High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throughput</a:t>
            </a:r>
            <a:endParaRPr>
              <a:latin typeface="Arial"/>
              <a:cs typeface="Arial"/>
            </a:endParaRPr>
          </a:p>
          <a:p>
            <a:pPr marL="1417320" algn="ctr"/>
            <a:r>
              <a:rPr dirty="0">
                <a:latin typeface="Arial"/>
                <a:cs typeface="Arial"/>
              </a:rPr>
              <a:t>Massively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parallel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workloads</a:t>
            </a:r>
            <a:endParaRPr>
              <a:latin typeface="Arial"/>
              <a:cs typeface="Arial"/>
            </a:endParaRPr>
          </a:p>
        </p:txBody>
      </p:sp>
      <p:pic>
        <p:nvPicPr>
          <p:cNvPr id="288" name="Graphic 287" descr="Car with solid fill">
            <a:extLst>
              <a:ext uri="{FF2B5EF4-FFF2-40B4-BE49-F238E27FC236}">
                <a16:creationId xmlns:a16="http://schemas.microsoft.com/office/drawing/2014/main" id="{F13E8137-E06D-9611-A51F-29973CB5E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9858" y="1720395"/>
            <a:ext cx="914400" cy="914400"/>
          </a:xfrm>
          <a:prstGeom prst="rect">
            <a:avLst/>
          </a:prstGeom>
        </p:spPr>
      </p:pic>
      <p:pic>
        <p:nvPicPr>
          <p:cNvPr id="290" name="Graphic 289" descr="Toy Train with solid fill">
            <a:extLst>
              <a:ext uri="{FF2B5EF4-FFF2-40B4-BE49-F238E27FC236}">
                <a16:creationId xmlns:a16="http://schemas.microsoft.com/office/drawing/2014/main" id="{F2800580-509F-FFC5-5143-6D630EB19C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800" y="422148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0A1BCDD-4354-87D2-F535-7CEBB7533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GB" spc="-90" dirty="0"/>
              <a:t>CPU</a:t>
            </a:r>
            <a:r>
              <a:rPr lang="en-GB" spc="-195" dirty="0"/>
              <a:t> </a:t>
            </a:r>
            <a:r>
              <a:rPr lang="en-GB" spc="-85" dirty="0"/>
              <a:t>vs.</a:t>
            </a:r>
            <a:r>
              <a:rPr lang="en-GB" spc="-195" dirty="0"/>
              <a:t> </a:t>
            </a:r>
            <a:r>
              <a:rPr lang="en-GB" spc="-25" dirty="0"/>
              <a:t>GPU</a:t>
            </a:r>
            <a:endParaRPr spc="-8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AAD3E-E16D-6912-ED71-1845793F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28142" r="980" b="23529"/>
          <a:stretch>
            <a:fillRect/>
          </a:stretch>
        </p:blipFill>
        <p:spPr>
          <a:xfrm>
            <a:off x="1087582" y="3048000"/>
            <a:ext cx="7391400" cy="2504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7551C-98A5-9AE9-C2E6-07C252C08D48}"/>
              </a:ext>
            </a:extLst>
          </p:cNvPr>
          <p:cNvSpPr txBox="1"/>
          <p:nvPr/>
        </p:nvSpPr>
        <p:spPr>
          <a:xfrm>
            <a:off x="609600" y="1821036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Which one is more efficient? </a:t>
            </a:r>
          </a:p>
        </p:txBody>
      </p:sp>
    </p:spTree>
    <p:extLst>
      <p:ext uri="{BB962C8B-B14F-4D97-AF65-F5344CB8AC3E}">
        <p14:creationId xmlns:p14="http://schemas.microsoft.com/office/powerpoint/2010/main" val="321246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575" y="609600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GB" spc="-90" dirty="0"/>
              <a:t>CPU</a:t>
            </a:r>
            <a:r>
              <a:rPr lang="en-GB" spc="-195" dirty="0"/>
              <a:t> </a:t>
            </a:r>
            <a:r>
              <a:rPr lang="en-GB" spc="-85" dirty="0"/>
              <a:t>vs.</a:t>
            </a:r>
            <a:r>
              <a:rPr lang="en-GB" spc="-195" dirty="0"/>
              <a:t> </a:t>
            </a:r>
            <a:r>
              <a:rPr lang="en-GB" spc="-25" dirty="0"/>
              <a:t>GPU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473211" y="1244600"/>
            <a:ext cx="8599806" cy="53783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Different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goals</a:t>
            </a:r>
            <a:r>
              <a:rPr sz="2400" spc="-60" dirty="0">
                <a:latin typeface="Arial"/>
                <a:cs typeface="Arial"/>
              </a:rPr>
              <a:t> </a:t>
            </a:r>
            <a:endParaRPr lang="en-US" sz="2400" spc="-60" dirty="0">
              <a:latin typeface="Arial"/>
              <a:cs typeface="Arial"/>
            </a:endParaRPr>
          </a:p>
          <a:p>
            <a:pPr marL="355600" lvl="8" indent="-342900">
              <a:spcBef>
                <a:spcPts val="680"/>
              </a:spcBef>
              <a:buClr>
                <a:srgbClr val="4F80BC"/>
              </a:buClr>
              <a:buSzPct val="85416"/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sz="2000" dirty="0">
                <a:latin typeface="Arial"/>
                <a:cs typeface="Arial"/>
              </a:rPr>
              <a:t>(D</a:t>
            </a:r>
            <a:r>
              <a:rPr sz="2000" dirty="0">
                <a:latin typeface="Arial"/>
                <a:cs typeface="Arial"/>
              </a:rPr>
              <a:t>ifferent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design</a:t>
            </a:r>
            <a:r>
              <a:rPr lang="en-US" sz="2000" spc="-1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CPU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must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good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everything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GPUs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focus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massive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parallelism</a:t>
            </a:r>
            <a:endParaRPr sz="2000" dirty="0">
              <a:latin typeface="Arial"/>
              <a:cs typeface="Arial"/>
            </a:endParaRPr>
          </a:p>
          <a:p>
            <a:pPr marL="744855" lvl="2" indent="-183515">
              <a:spcBef>
                <a:spcPts val="440"/>
              </a:spcBef>
              <a:buClr>
                <a:srgbClr val="4F80BC"/>
              </a:buClr>
              <a:buSzPct val="88888"/>
              <a:buChar char="•"/>
              <a:tabLst>
                <a:tab pos="744855" algn="l"/>
              </a:tabLst>
            </a:pPr>
            <a:r>
              <a:rPr dirty="0">
                <a:latin typeface="Arial"/>
                <a:cs typeface="Arial"/>
              </a:rPr>
              <a:t>Less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flexible,</a:t>
            </a:r>
            <a:r>
              <a:rPr spc="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more</a:t>
            </a:r>
            <a:r>
              <a:rPr spc="-10" dirty="0">
                <a:latin typeface="Arial"/>
                <a:cs typeface="Arial"/>
              </a:rPr>
              <a:t> specialized</a:t>
            </a:r>
            <a:endParaRPr lang="en-US" spc="-10" dirty="0">
              <a:latin typeface="Arial"/>
              <a:cs typeface="Arial"/>
            </a:endParaRPr>
          </a:p>
          <a:p>
            <a:pPr marL="744855" lvl="2" indent="-183515">
              <a:spcBef>
                <a:spcPts val="440"/>
              </a:spcBef>
              <a:buClr>
                <a:srgbClr val="4F80BC"/>
              </a:buClr>
              <a:buSzPct val="88888"/>
              <a:buChar char="•"/>
              <a:tabLst>
                <a:tab pos="744855" algn="l"/>
              </a:tabLst>
            </a:pPr>
            <a:endParaRPr dirty="0">
              <a:latin typeface="Arial"/>
              <a:cs typeface="Arial"/>
            </a:endParaRPr>
          </a:p>
          <a:p>
            <a:pPr marL="196215" indent="-183515">
              <a:spcBef>
                <a:spcPts val="565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CPU: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minimize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latency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experienced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thread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big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on-chip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caches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sophisticated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logic</a:t>
            </a:r>
            <a:endParaRPr lang="en-US" sz="2000" spc="-1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endParaRPr sz="2000" dirty="0">
              <a:latin typeface="Arial"/>
              <a:cs typeface="Arial"/>
            </a:endParaRPr>
          </a:p>
          <a:p>
            <a:pPr marL="195580" indent="-182880">
              <a:spcBef>
                <a:spcPts val="575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GPU: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maximize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throughput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tasks</a:t>
            </a:r>
            <a:endParaRPr sz="2400" dirty="0">
              <a:latin typeface="Arial"/>
              <a:cs typeface="Arial"/>
            </a:endParaRPr>
          </a:p>
          <a:p>
            <a:pPr marL="469900" marR="508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#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threads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flight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limited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</a:t>
            </a:r>
            <a:r>
              <a:rPr lang="en-US"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(registers,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etc.)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multithreading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latency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Arial"/>
                <a:cs typeface="Arial"/>
              </a:rPr>
              <a:t>no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big</a:t>
            </a:r>
            <a:r>
              <a:rPr sz="2000" spc="-10" dirty="0">
                <a:latin typeface="Arial"/>
                <a:cs typeface="Arial"/>
              </a:rPr>
              <a:t> caches</a:t>
            </a:r>
            <a:r>
              <a:rPr lang="en-US" sz="2000" spc="-1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share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logic across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threads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602909"/>
            <a:ext cx="4951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00" dirty="0"/>
              <a:t>  </a:t>
            </a:r>
            <a:r>
              <a:rPr lang="en-US" spc="-25" dirty="0"/>
              <a:t>W</a:t>
            </a:r>
            <a:r>
              <a:rPr spc="-25" dirty="0"/>
              <a:t>hy GPUs?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600" y="1441109"/>
            <a:ext cx="9249569" cy="49596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215" indent="-183515">
              <a:spcBef>
                <a:spcPts val="95"/>
              </a:spcBef>
              <a:buClr>
                <a:srgbClr val="4F80BC"/>
              </a:buClr>
              <a:buSzPct val="84210"/>
              <a:buChar char="•"/>
              <a:tabLst>
                <a:tab pos="196215" algn="l"/>
              </a:tabLst>
            </a:pPr>
            <a:r>
              <a:rPr lang="en-GB" sz="2800" spc="-10" dirty="0">
                <a:solidFill>
                  <a:srgbClr val="C00000"/>
                </a:solidFill>
                <a:latin typeface="Arial"/>
                <a:cs typeface="Arial"/>
              </a:rPr>
              <a:t>Performance</a:t>
            </a:r>
            <a:endParaRPr lang="en-GB" sz="2800" dirty="0">
              <a:latin typeface="Arial"/>
              <a:cs typeface="Arial"/>
            </a:endParaRPr>
          </a:p>
          <a:p>
            <a:pPr marL="469265" lvl="1" indent="-182245">
              <a:spcBef>
                <a:spcPts val="10"/>
              </a:spcBef>
              <a:buClr>
                <a:srgbClr val="4F80BC"/>
              </a:buClr>
              <a:buSzPct val="84375"/>
              <a:buFont typeface="Arial"/>
              <a:buChar char="•"/>
              <a:tabLst>
                <a:tab pos="469265" algn="l"/>
              </a:tabLst>
            </a:pPr>
            <a:r>
              <a:rPr lang="en-GB" sz="2400" b="1" dirty="0">
                <a:latin typeface="Arial"/>
                <a:cs typeface="Arial"/>
              </a:rPr>
              <a:t>Large</a:t>
            </a:r>
            <a:r>
              <a:rPr lang="en-GB" sz="2400" b="1" spc="-30" dirty="0">
                <a:latin typeface="Arial"/>
                <a:cs typeface="Arial"/>
              </a:rPr>
              <a:t> </a:t>
            </a:r>
            <a:r>
              <a:rPr lang="en-GB" sz="2400" b="1" dirty="0">
                <a:latin typeface="Arial"/>
                <a:cs typeface="Arial"/>
              </a:rPr>
              <a:t>scale</a:t>
            </a:r>
            <a:r>
              <a:rPr lang="en-GB" sz="2400" b="1" spc="-30" dirty="0">
                <a:latin typeface="Arial"/>
                <a:cs typeface="Arial"/>
              </a:rPr>
              <a:t> </a:t>
            </a:r>
            <a:r>
              <a:rPr lang="en-GB" sz="2400" b="1" spc="-10" dirty="0">
                <a:latin typeface="Arial"/>
                <a:cs typeface="Arial"/>
              </a:rPr>
              <a:t>parallelism</a:t>
            </a:r>
            <a:endParaRPr lang="en-GB" sz="2400" dirty="0">
              <a:latin typeface="Arial"/>
              <a:cs typeface="Arial"/>
            </a:endParaRPr>
          </a:p>
          <a:p>
            <a:pPr marL="196215" indent="-183515">
              <a:spcBef>
                <a:spcPts val="95"/>
              </a:spcBef>
              <a:buClr>
                <a:srgbClr val="4F80BC"/>
              </a:buClr>
              <a:buSzPct val="84210"/>
              <a:buChar char="•"/>
              <a:tabLst>
                <a:tab pos="196215" algn="l"/>
              </a:tabLst>
            </a:pPr>
            <a:endParaRPr lang="en-US" sz="28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96215" indent="-183515">
              <a:spcBef>
                <a:spcPts val="95"/>
              </a:spcBef>
              <a:buClr>
                <a:srgbClr val="4F80BC"/>
              </a:buClr>
              <a:buSzPct val="84210"/>
              <a:buChar char="•"/>
              <a:tabLst>
                <a:tab pos="196215" algn="l"/>
              </a:tabLst>
            </a:pPr>
            <a:r>
              <a:rPr sz="2800" dirty="0">
                <a:solidFill>
                  <a:srgbClr val="C00000"/>
                </a:solidFill>
                <a:latin typeface="Arial"/>
                <a:cs typeface="Arial"/>
              </a:rPr>
              <a:t>Energy</a:t>
            </a:r>
            <a:r>
              <a:rPr sz="28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efficiency</a:t>
            </a:r>
            <a:endParaRPr sz="2800" dirty="0">
              <a:latin typeface="Arial"/>
              <a:cs typeface="Arial"/>
            </a:endParaRPr>
          </a:p>
          <a:p>
            <a:pPr marL="469265" lvl="1" indent="-182245">
              <a:spcBef>
                <a:spcPts val="10"/>
              </a:spcBef>
              <a:buClr>
                <a:srgbClr val="4F80BC"/>
              </a:buClr>
              <a:buSzPct val="84375"/>
              <a:buFont typeface="Arial"/>
              <a:buChar char="•"/>
              <a:tabLst>
                <a:tab pos="469265" algn="l"/>
              </a:tabLst>
            </a:pP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transistors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more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efficiently</a:t>
            </a:r>
            <a:endParaRPr sz="2400" dirty="0">
              <a:latin typeface="Arial"/>
              <a:cs typeface="Arial"/>
            </a:endParaRPr>
          </a:p>
          <a:p>
            <a:pPr lvl="2">
              <a:spcBef>
                <a:spcPts val="665"/>
              </a:spcBef>
              <a:buClr>
                <a:srgbClr val="4F80BC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  <a:p>
            <a:pPr marL="196215" indent="-183515">
              <a:buClr>
                <a:srgbClr val="4F80BC"/>
              </a:buClr>
              <a:buSzPct val="84210"/>
              <a:buChar char="•"/>
              <a:tabLst>
                <a:tab pos="196215" algn="l"/>
              </a:tabLst>
            </a:pP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Price</a:t>
            </a:r>
            <a:endParaRPr sz="2800" dirty="0">
              <a:latin typeface="Arial"/>
              <a:cs typeface="Arial"/>
            </a:endParaRPr>
          </a:p>
          <a:p>
            <a:pPr marL="469265" lvl="1" indent="-182245">
              <a:spcBef>
                <a:spcPts val="15"/>
              </a:spcBef>
              <a:buClr>
                <a:srgbClr val="4F80BC"/>
              </a:buClr>
              <a:buSzPct val="84375"/>
              <a:buFont typeface="Arial"/>
              <a:buChar char="•"/>
              <a:tabLst>
                <a:tab pos="469265" algn="l"/>
              </a:tabLst>
            </a:pPr>
            <a:r>
              <a:rPr sz="2400" b="1" dirty="0">
                <a:latin typeface="Arial"/>
                <a:cs typeface="Arial"/>
              </a:rPr>
              <a:t>Economy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scale</a:t>
            </a:r>
            <a:endParaRPr lang="en-US" sz="2400" b="1" spc="-20" dirty="0">
              <a:latin typeface="Arial"/>
              <a:cs typeface="Arial"/>
            </a:endParaRPr>
          </a:p>
          <a:p>
            <a:pPr marL="469265" lvl="1" indent="-182245">
              <a:lnSpc>
                <a:spcPts val="1920"/>
              </a:lnSpc>
              <a:spcBef>
                <a:spcPts val="15"/>
              </a:spcBef>
              <a:buClr>
                <a:srgbClr val="4F80BC"/>
              </a:buClr>
              <a:buSzPct val="84375"/>
              <a:buFont typeface="Arial"/>
              <a:buChar char="•"/>
              <a:tabLst>
                <a:tab pos="469265" algn="l"/>
              </a:tabLst>
            </a:pPr>
            <a:endParaRPr sz="2400" dirty="0">
              <a:latin typeface="Arial"/>
              <a:cs typeface="Arial"/>
            </a:endParaRPr>
          </a:p>
          <a:p>
            <a:pPr marL="744855" lvl="2" indent="-183515">
              <a:lnSpc>
                <a:spcPts val="1680"/>
              </a:lnSpc>
              <a:buClr>
                <a:srgbClr val="4F80BC"/>
              </a:buClr>
              <a:buSzPct val="89285"/>
              <a:buChar char="•"/>
              <a:tabLst>
                <a:tab pos="744855" algn="l"/>
              </a:tabLst>
            </a:pPr>
            <a:r>
              <a:rPr sz="2000" dirty="0">
                <a:latin typeface="Arial"/>
                <a:cs typeface="Arial"/>
              </a:rPr>
              <a:t>Huge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gaming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market,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bigger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Hollywood</a:t>
            </a:r>
            <a:endParaRPr sz="2000" dirty="0">
              <a:latin typeface="Arial"/>
              <a:cs typeface="Arial"/>
            </a:endParaRPr>
          </a:p>
          <a:p>
            <a:pPr marL="744855" lvl="2" indent="-183515">
              <a:buClr>
                <a:srgbClr val="4F80BC"/>
              </a:buClr>
              <a:buSzPct val="89285"/>
              <a:buChar char="•"/>
              <a:tabLst>
                <a:tab pos="744855" algn="l"/>
              </a:tabLst>
            </a:pPr>
            <a:r>
              <a:rPr lang="en-US" sz="2000" dirty="0">
                <a:latin typeface="Arial"/>
                <a:cs typeface="Arial"/>
              </a:rPr>
              <a:t>Huge </a:t>
            </a:r>
            <a:r>
              <a:rPr sz="2000" dirty="0">
                <a:latin typeface="Arial"/>
                <a:cs typeface="Arial"/>
              </a:rPr>
              <a:t>deep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market</a:t>
            </a:r>
            <a:endParaRPr lang="en-US" sz="2000" spc="-10" dirty="0">
              <a:latin typeface="Arial"/>
              <a:cs typeface="Arial"/>
            </a:endParaRPr>
          </a:p>
          <a:p>
            <a:pPr marL="744855" lvl="2" indent="-183515">
              <a:buClr>
                <a:srgbClr val="4F80BC"/>
              </a:buClr>
              <a:buSzPct val="89285"/>
              <a:buChar char="•"/>
              <a:tabLst>
                <a:tab pos="744855" algn="l"/>
              </a:tabLst>
            </a:pPr>
            <a:endParaRPr lang="en-US" sz="2000" spc="-10" dirty="0">
              <a:latin typeface="Arial"/>
              <a:cs typeface="Arial"/>
            </a:endParaRPr>
          </a:p>
          <a:p>
            <a:pPr marL="744855" lvl="2" indent="-183515">
              <a:buClr>
                <a:srgbClr val="4F80BC"/>
              </a:buClr>
              <a:buSzPct val="89285"/>
              <a:buFontTx/>
              <a:buChar char="•"/>
              <a:tabLst>
                <a:tab pos="744855" algn="l"/>
              </a:tabLst>
            </a:pPr>
            <a:r>
              <a:rPr lang="en-GB" sz="2000" u="sng" dirty="0">
                <a:latin typeface="Arial"/>
                <a:cs typeface="Arial"/>
              </a:rPr>
              <a:t>Mass</a:t>
            </a:r>
            <a:r>
              <a:rPr lang="en-GB" sz="2000" u="sng" spc="-50" dirty="0">
                <a:latin typeface="Arial"/>
                <a:cs typeface="Arial"/>
              </a:rPr>
              <a:t> </a:t>
            </a:r>
            <a:r>
              <a:rPr lang="en-GB" sz="2000" u="sng" dirty="0">
                <a:latin typeface="Arial"/>
                <a:cs typeface="Arial"/>
              </a:rPr>
              <a:t>production,</a:t>
            </a:r>
            <a:r>
              <a:rPr lang="en-GB" sz="2000" u="sng" spc="-45" dirty="0">
                <a:latin typeface="Arial"/>
                <a:cs typeface="Arial"/>
              </a:rPr>
              <a:t> </a:t>
            </a:r>
            <a:r>
              <a:rPr lang="en-GB" sz="2000" u="sng" dirty="0">
                <a:latin typeface="Arial"/>
                <a:cs typeface="Arial"/>
              </a:rPr>
              <a:t>economy</a:t>
            </a:r>
            <a:r>
              <a:rPr lang="en-GB" sz="2000" u="sng" spc="-50" dirty="0">
                <a:latin typeface="Arial"/>
                <a:cs typeface="Arial"/>
              </a:rPr>
              <a:t> </a:t>
            </a:r>
            <a:r>
              <a:rPr lang="en-GB" sz="2000" u="sng" dirty="0">
                <a:latin typeface="Arial"/>
                <a:cs typeface="Arial"/>
              </a:rPr>
              <a:t>of</a:t>
            </a:r>
            <a:r>
              <a:rPr lang="en-GB" sz="2000" u="sng" spc="-20" dirty="0">
                <a:latin typeface="Arial"/>
                <a:cs typeface="Arial"/>
              </a:rPr>
              <a:t> </a:t>
            </a:r>
            <a:r>
              <a:rPr lang="en-GB" sz="2000" u="sng" spc="-10" dirty="0">
                <a:latin typeface="Arial"/>
                <a:cs typeface="Arial"/>
              </a:rPr>
              <a:t>scale</a:t>
            </a:r>
            <a:endParaRPr lang="en-GB" sz="2000" u="sng" dirty="0">
              <a:latin typeface="Arial"/>
              <a:cs typeface="Arial"/>
            </a:endParaRPr>
          </a:p>
          <a:p>
            <a:pPr marL="744855" lvl="2" indent="-183515">
              <a:buClr>
                <a:srgbClr val="4F80BC"/>
              </a:buClr>
              <a:buSzPct val="89285"/>
              <a:buChar char="•"/>
              <a:tabLst>
                <a:tab pos="744855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When</a:t>
            </a:r>
            <a:r>
              <a:rPr spc="-180" dirty="0"/>
              <a:t> </a:t>
            </a:r>
            <a:r>
              <a:rPr spc="-90" dirty="0"/>
              <a:t>use</a:t>
            </a:r>
            <a:r>
              <a:rPr spc="-195" dirty="0"/>
              <a:t> </a:t>
            </a:r>
            <a:r>
              <a:rPr spc="-90" dirty="0"/>
              <a:t>GPU</a:t>
            </a:r>
            <a:r>
              <a:rPr spc="-190" dirty="0"/>
              <a:t> </a:t>
            </a:r>
            <a:r>
              <a:rPr spc="-70" dirty="0"/>
              <a:t>Computing?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669544"/>
            <a:ext cx="8267065" cy="351891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spc="-10" dirty="0">
                <a:latin typeface="Arial"/>
                <a:cs typeface="Arial"/>
              </a:rPr>
              <a:t>When:</a:t>
            </a:r>
            <a:endParaRPr sz="2400" dirty="0">
              <a:latin typeface="Arial"/>
              <a:cs typeface="Arial"/>
            </a:endParaRPr>
          </a:p>
          <a:p>
            <a:pPr marL="469900" marR="48387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Thousands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millions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elements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in </a:t>
            </a:r>
            <a:r>
              <a:rPr sz="2000" spc="-10" dirty="0">
                <a:latin typeface="Arial"/>
                <a:cs typeface="Arial"/>
              </a:rPr>
              <a:t>parallel</a:t>
            </a:r>
            <a:endParaRPr sz="2000" dirty="0">
              <a:latin typeface="Arial"/>
              <a:cs typeface="Arial"/>
            </a:endParaRPr>
          </a:p>
          <a:p>
            <a:pPr lvl="1">
              <a:spcBef>
                <a:spcPts val="1730"/>
              </a:spcBef>
              <a:buClr>
                <a:srgbClr val="4F80BC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  <a:p>
            <a:pPr marL="196215" indent="-183515"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Very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efficient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that: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Have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high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arithmetic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intensity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(lots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computations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element)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Have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regular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patterns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Do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dependencies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elements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Do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instructions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elements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61128-4F4E-7C4A-8351-70A4D03BC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746104B-14D1-5E2D-DE26-347542A69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GB" spc="-90" dirty="0"/>
              <a:t>CPU</a:t>
            </a:r>
            <a:r>
              <a:rPr lang="en-GB" spc="-195" dirty="0"/>
              <a:t> </a:t>
            </a:r>
            <a:r>
              <a:rPr lang="en-GB" spc="-85" dirty="0"/>
              <a:t>vs.</a:t>
            </a:r>
            <a:r>
              <a:rPr lang="en-GB" spc="-195" dirty="0"/>
              <a:t> </a:t>
            </a:r>
            <a:r>
              <a:rPr lang="en-GB" spc="-25" dirty="0"/>
              <a:t>GPU</a:t>
            </a:r>
            <a:endParaRPr spc="-8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26E4B-AAD6-C047-1B75-4FD85640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28142" r="980" b="23529"/>
          <a:stretch>
            <a:fillRect/>
          </a:stretch>
        </p:blipFill>
        <p:spPr>
          <a:xfrm>
            <a:off x="714588" y="4201656"/>
            <a:ext cx="7391400" cy="2504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1D201-8C65-44D1-C9D6-8CBCE938E17B}"/>
              </a:ext>
            </a:extLst>
          </p:cNvPr>
          <p:cNvSpPr txBox="1"/>
          <p:nvPr/>
        </p:nvSpPr>
        <p:spPr>
          <a:xfrm>
            <a:off x="609600" y="1524000"/>
            <a:ext cx="97690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 modern journeys</a:t>
            </a:r>
          </a:p>
          <a:p>
            <a:r>
              <a:rPr lang="en-GB" sz="2400" dirty="0"/>
              <a:t>	like deep learning or large-scale simulation</a:t>
            </a:r>
          </a:p>
          <a:p>
            <a:r>
              <a:rPr lang="en-GB" sz="2400" dirty="0"/>
              <a:t>		 both travel together.</a:t>
            </a:r>
            <a:br>
              <a:rPr lang="en-GB" sz="2400" dirty="0"/>
            </a:br>
            <a:r>
              <a:rPr lang="en-GB" sz="2400" dirty="0"/>
              <a:t>The CPU plans the route, sets the schedule, and coordinates logistics.</a:t>
            </a:r>
            <a:br>
              <a:rPr lang="en-GB" sz="2400" dirty="0"/>
            </a:br>
            <a:r>
              <a:rPr lang="en-GB" sz="2400" dirty="0"/>
              <a:t>The GPU powers through the heavy lifting, </a:t>
            </a:r>
          </a:p>
          <a:p>
            <a:r>
              <a:rPr lang="en-GB" sz="2400" dirty="0"/>
              <a:t>	crunching the data in parallel to reach the destination faster.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38103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01C3-34BF-BA94-897B-2CBC2D5B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Parallelism</a:t>
            </a:r>
          </a:p>
        </p:txBody>
      </p:sp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7EA1C74-ED1B-BE87-0420-0918D66D8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11570466" cy="37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7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608-DEA5-1900-F545-1C5C716E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0" dirty="0"/>
              <a:t>CPU</a:t>
            </a:r>
            <a:r>
              <a:rPr lang="en-GB" spc="-195" dirty="0"/>
              <a:t> </a:t>
            </a:r>
            <a:r>
              <a:rPr lang="en-GB" spc="-85" dirty="0"/>
              <a:t>vs.</a:t>
            </a:r>
            <a:r>
              <a:rPr lang="en-GB" spc="-195" dirty="0"/>
              <a:t> </a:t>
            </a:r>
            <a:r>
              <a:rPr lang="en-GB" spc="-25" dirty="0"/>
              <a:t>GPU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F2BEA9-9C36-5457-D873-099C9B59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925495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6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449579"/>
              <a:ext cx="9144000" cy="6408420"/>
            </a:xfrm>
            <a:custGeom>
              <a:avLst/>
              <a:gdLst/>
              <a:ahLst/>
              <a:cxnLst/>
              <a:rect l="l" t="t" r="r" b="b"/>
              <a:pathLst>
                <a:path w="9144000" h="6408420">
                  <a:moveTo>
                    <a:pt x="0" y="6408420"/>
                  </a:moveTo>
                  <a:lnTo>
                    <a:pt x="9144000" y="64084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4084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83820"/>
            </a:xfrm>
            <a:custGeom>
              <a:avLst/>
              <a:gdLst/>
              <a:ahLst/>
              <a:cxnLst/>
              <a:rect l="l" t="t" r="r" b="b"/>
              <a:pathLst>
                <a:path w="9144000" h="83820">
                  <a:moveTo>
                    <a:pt x="0" y="83820"/>
                  </a:moveTo>
                  <a:lnTo>
                    <a:pt x="9144000" y="838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365760"/>
            </a:xfrm>
            <a:custGeom>
              <a:avLst/>
              <a:gdLst/>
              <a:ahLst/>
              <a:cxnLst/>
              <a:rect l="l" t="t" r="r" b="b"/>
              <a:pathLst>
                <a:path w="9144000" h="365760">
                  <a:moveTo>
                    <a:pt x="914400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9144000" y="36576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2284" y="4600193"/>
              <a:ext cx="7848600" cy="1905"/>
            </a:xfrm>
            <a:custGeom>
              <a:avLst/>
              <a:gdLst/>
              <a:ahLst/>
              <a:cxnLst/>
              <a:rect l="l" t="t" r="r" b="b"/>
              <a:pathLst>
                <a:path w="7848600" h="1904">
                  <a:moveTo>
                    <a:pt x="0" y="0"/>
                  </a:moveTo>
                  <a:lnTo>
                    <a:pt x="7848597" y="1524"/>
                  </a:lnTo>
                </a:path>
              </a:pathLst>
            </a:custGeom>
            <a:ln w="19050">
              <a:solidFill>
                <a:srgbClr val="EEEC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25118" y="3756786"/>
            <a:ext cx="6075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85" dirty="0">
                <a:solidFill>
                  <a:srgbClr val="EEECE1"/>
                </a:solidFill>
              </a:rPr>
              <a:t>GPU</a:t>
            </a:r>
            <a:r>
              <a:rPr sz="4800" spc="-445" dirty="0">
                <a:solidFill>
                  <a:srgbClr val="EEECE1"/>
                </a:solidFill>
              </a:rPr>
              <a:t> </a:t>
            </a:r>
            <a:r>
              <a:rPr sz="4800" spc="-85" dirty="0">
                <a:solidFill>
                  <a:srgbClr val="EEECE1"/>
                </a:solidFill>
              </a:rPr>
              <a:t>ARCHITECTURE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599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10" dirty="0"/>
              <a:t>GPU </a:t>
            </a:r>
            <a:r>
              <a:rPr spc="-110" dirty="0"/>
              <a:t>players</a:t>
            </a:r>
            <a:r>
              <a:rPr spc="-195" dirty="0"/>
              <a:t> </a:t>
            </a:r>
            <a:r>
              <a:rPr spc="-60" dirty="0"/>
              <a:t>on</a:t>
            </a:r>
            <a:r>
              <a:rPr spc="-175" dirty="0"/>
              <a:t> </a:t>
            </a:r>
            <a:r>
              <a:rPr spc="-85" dirty="0"/>
              <a:t>the</a:t>
            </a:r>
            <a:r>
              <a:rPr spc="-190" dirty="0"/>
              <a:t> </a:t>
            </a:r>
            <a:r>
              <a:rPr spc="-25" dirty="0"/>
              <a:t>market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552087"/>
            <a:ext cx="10219389" cy="50603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rtl="0"/>
            <a:r>
              <a:rPr lang="en-GB" sz="2400" b="1" dirty="0">
                <a:latin typeface="Arial"/>
                <a:cs typeface="Arial"/>
              </a:rPr>
              <a:t>NVidia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GB" sz="2000" spc="-10" dirty="0">
                <a:latin typeface="Arial"/>
                <a:cs typeface="Arial"/>
              </a:rPr>
              <a:t>Largest market share (it was the first to ride the ML hype)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GB" sz="2000" spc="-10" dirty="0">
                <a:latin typeface="Arial"/>
                <a:cs typeface="Arial"/>
              </a:rPr>
              <a:t>Excellent </a:t>
            </a:r>
            <a:r>
              <a:rPr lang="en-GB" sz="2000" spc="-10" dirty="0" err="1">
                <a:latin typeface="Arial"/>
                <a:cs typeface="Arial"/>
              </a:rPr>
              <a:t>sw</a:t>
            </a:r>
            <a:r>
              <a:rPr lang="en-GB" sz="2000" spc="-10" dirty="0">
                <a:latin typeface="Arial"/>
                <a:cs typeface="Arial"/>
              </a:rPr>
              <a:t> ecosystem (CUDA based), lots of community effort and libraries</a:t>
            </a:r>
          </a:p>
          <a:p>
            <a:pPr rtl="0" fontAlgn="base"/>
            <a:br>
              <a:rPr lang="en-GB" sz="2400" b="0" dirty="0">
                <a:effectLst/>
              </a:rPr>
            </a:br>
            <a:r>
              <a:rPr sz="2400" b="1" dirty="0">
                <a:latin typeface="Arial"/>
                <a:cs typeface="Arial"/>
              </a:rPr>
              <a:t>AMD</a:t>
            </a:r>
            <a:r>
              <a:rPr sz="2400" b="1" spc="-40" dirty="0">
                <a:latin typeface="Arial"/>
                <a:cs typeface="Arial"/>
              </a:rPr>
              <a:t> </a:t>
            </a:r>
            <a:endParaRPr lang="en-US" sz="2400" b="1" spc="-40" dirty="0">
              <a:latin typeface="Arial"/>
              <a:cs typeface="Arial"/>
            </a:endParaRPr>
          </a:p>
          <a:p>
            <a:pPr marL="285750" lvl="2" indent="-285750" rtl="0" fontAlgn="base">
              <a:buFont typeface="Arial" panose="020B0604020202020204" pitchFamily="34" charset="0"/>
              <a:buChar char="•"/>
            </a:pPr>
            <a:r>
              <a:rPr lang="en-GB" dirty="0"/>
              <a:t>High performance, smaller market share, but is gaining popularity in </a:t>
            </a:r>
            <a:r>
              <a:rPr lang="en-GB" dirty="0" err="1"/>
              <a:t>datacenters</a:t>
            </a:r>
            <a:r>
              <a:rPr lang="en-GB" dirty="0"/>
              <a:t> / supercomputers</a:t>
            </a:r>
          </a:p>
          <a:p>
            <a:pPr marL="285750" lvl="2" indent="-285750" rtl="0" fontAlgn="base">
              <a:buFont typeface="Arial" panose="020B0604020202020204" pitchFamily="34" charset="0"/>
              <a:buChar char="•"/>
            </a:pPr>
            <a:r>
              <a:rPr lang="en-GB" dirty="0"/>
              <a:t>Poorer </a:t>
            </a:r>
            <a:r>
              <a:rPr lang="en-GB" dirty="0" err="1"/>
              <a:t>sw</a:t>
            </a:r>
            <a:r>
              <a:rPr lang="en-GB" dirty="0"/>
              <a:t> ecosystem (</a:t>
            </a:r>
            <a:r>
              <a:rPr lang="en-GB" dirty="0" err="1"/>
              <a:t>RoCM</a:t>
            </a:r>
            <a:r>
              <a:rPr lang="en-GB" dirty="0"/>
              <a:t>), but things are changing… </a:t>
            </a:r>
          </a:p>
          <a:p>
            <a:pPr marL="285750" lvl="2" indent="-285750" rtl="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lvl="2" rtl="0" fontAlgn="base"/>
            <a:r>
              <a:rPr sz="2400" b="1" dirty="0">
                <a:latin typeface="Arial"/>
                <a:cs typeface="Arial"/>
              </a:rPr>
              <a:t>arm</a:t>
            </a:r>
            <a:r>
              <a:rPr sz="2400" b="1" spc="-40" dirty="0">
                <a:latin typeface="Arial"/>
                <a:cs typeface="Arial"/>
              </a:rPr>
              <a:t> </a:t>
            </a:r>
            <a:endParaRPr lang="en-GB"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95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lang="en-GB" sz="2000" dirty="0">
                <a:latin typeface="Arial"/>
                <a:cs typeface="Arial"/>
              </a:rPr>
              <a:t>Low-power</a:t>
            </a:r>
            <a:r>
              <a:rPr lang="en-GB" sz="2000" spc="-6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devices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(mobile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platforms</a:t>
            </a:r>
            <a:r>
              <a:rPr lang="en-GB" sz="2000" spc="-4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mostly)</a:t>
            </a:r>
            <a:endParaRPr lang="en-GB" sz="2000" dirty="0">
              <a:latin typeface="Arial"/>
              <a:cs typeface="Arial"/>
            </a:endParaRPr>
          </a:p>
          <a:p>
            <a:pPr marL="12700">
              <a:spcBef>
                <a:spcPts val="575"/>
              </a:spcBef>
              <a:buClr>
                <a:srgbClr val="4F80BC"/>
              </a:buClr>
              <a:buSzPct val="85416"/>
              <a:tabLst>
                <a:tab pos="195580" algn="l"/>
              </a:tabLst>
            </a:pPr>
            <a:r>
              <a:rPr sz="2400" b="1" dirty="0">
                <a:latin typeface="Arial"/>
                <a:cs typeface="Arial"/>
              </a:rPr>
              <a:t>Intel</a:t>
            </a:r>
            <a:r>
              <a:rPr sz="2400" b="1" spc="-100" dirty="0">
                <a:latin typeface="Arial"/>
                <a:cs typeface="Arial"/>
              </a:rPr>
              <a:t> </a:t>
            </a:r>
            <a:endParaRPr lang="en-US" sz="2400" b="1" spc="-25" dirty="0">
              <a:latin typeface="Arial"/>
              <a:cs typeface="Arial"/>
            </a:endParaRPr>
          </a:p>
          <a:p>
            <a:pPr marL="12700">
              <a:spcBef>
                <a:spcPts val="575"/>
              </a:spcBef>
              <a:buClr>
                <a:srgbClr val="4F80BC"/>
              </a:buClr>
              <a:buSzPct val="85416"/>
              <a:tabLst>
                <a:tab pos="195580" algn="l"/>
              </a:tabLst>
            </a:pPr>
            <a:endParaRPr lang="en-NL" sz="2400" b="1" spc="-25" dirty="0">
              <a:latin typeface="Arial"/>
              <a:cs typeface="Arial"/>
            </a:endParaRPr>
          </a:p>
          <a:p>
            <a:pPr marL="12700">
              <a:spcBef>
                <a:spcPts val="575"/>
              </a:spcBef>
              <a:buClr>
                <a:srgbClr val="4F80BC"/>
              </a:buClr>
              <a:buSzPct val="85416"/>
              <a:tabLst>
                <a:tab pos="195580" algn="l"/>
              </a:tabLst>
            </a:pPr>
            <a:r>
              <a:rPr lang="en-GB" dirty="0"/>
              <a:t>All these devices can be programmed via higher-level programming frameworks/abstractions </a:t>
            </a:r>
          </a:p>
          <a:p>
            <a:pPr marL="12700">
              <a:spcBef>
                <a:spcPts val="575"/>
              </a:spcBef>
              <a:buClr>
                <a:srgbClr val="4F80BC"/>
              </a:buClr>
              <a:buSzPct val="85416"/>
              <a:tabLst>
                <a:tab pos="195580" algn="l"/>
              </a:tabLst>
            </a:pPr>
            <a:r>
              <a:rPr lang="en-GB" dirty="0"/>
              <a:t>(e.g. OpenMP, </a:t>
            </a:r>
            <a:r>
              <a:rPr lang="en-GB" dirty="0" err="1"/>
              <a:t>OpenACC</a:t>
            </a:r>
            <a:r>
              <a:rPr lang="en-GB" dirty="0"/>
              <a:t>)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5839" y="3157782"/>
            <a:ext cx="1246630" cy="9708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5839" y="4533936"/>
            <a:ext cx="1014983" cy="5471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8782" y="5486400"/>
            <a:ext cx="1082040" cy="12085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8B0D7F-36B5-E429-4161-B082F618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189" y="1552087"/>
            <a:ext cx="1894237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0567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85" dirty="0"/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1" y="1407458"/>
            <a:ext cx="7357872" cy="519629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lang="en-US" sz="2400" dirty="0">
                <a:latin typeface="Arial"/>
                <a:cs typeface="Arial"/>
              </a:rPr>
              <a:t>Lecture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1</a:t>
            </a:r>
            <a:endParaRPr lang="en-GB" sz="2400" dirty="0">
              <a:latin typeface="Arial"/>
              <a:cs typeface="Arial"/>
            </a:endParaRPr>
          </a:p>
          <a:p>
            <a:pPr marL="285750" lvl="7" indent="-285750" rtl="0" fontAlgn="base">
              <a:buFont typeface="Arial" panose="020B0604020202020204" pitchFamily="34" charset="0"/>
              <a:buChar char="•"/>
            </a:pPr>
            <a:r>
              <a:rPr lang="en-GB" dirty="0"/>
              <a:t> Parallelism and acceleration</a:t>
            </a:r>
          </a:p>
          <a:p>
            <a:pPr marL="342900" lvl="3" indent="-342900" rtl="0" fontAlgn="base">
              <a:buFont typeface="Arial" panose="020B0604020202020204" pitchFamily="34" charset="0"/>
              <a:buChar char="•"/>
            </a:pPr>
            <a:r>
              <a:rPr lang="en-GB" dirty="0"/>
              <a:t>GPU architecture</a:t>
            </a:r>
          </a:p>
          <a:p>
            <a:pPr marL="342900" lvl="3" indent="-342900" rtl="0" fontAlgn="base">
              <a:buFont typeface="Arial" panose="020B0604020202020204" pitchFamily="34" charset="0"/>
              <a:buChar char="•"/>
            </a:pPr>
            <a:r>
              <a:rPr lang="en-GB" dirty="0"/>
              <a:t>Programming and scheduling models for GPU computing</a:t>
            </a:r>
            <a:endParaRPr lang="en-GB" sz="2000" dirty="0">
              <a:latin typeface="Arial"/>
              <a:cs typeface="Arial"/>
            </a:endParaRPr>
          </a:p>
          <a:p>
            <a:pPr marL="195580" indent="-182880">
              <a:lnSpc>
                <a:spcPct val="150000"/>
              </a:lnSpc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lang="en-US" sz="2400" dirty="0">
                <a:latin typeface="Arial"/>
                <a:cs typeface="Arial"/>
              </a:rPr>
              <a:t>Lecture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GPU programming with threads, warps and streams</a:t>
            </a:r>
            <a:endParaRPr lang="en-GB" b="0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Introduction to  GPU memory system</a:t>
            </a:r>
            <a:endParaRPr sz="2000" dirty="0">
              <a:latin typeface="Arial"/>
              <a:cs typeface="Arial"/>
            </a:endParaRPr>
          </a:p>
          <a:p>
            <a:pPr marL="195580" indent="-182880">
              <a:lnSpc>
                <a:spcPct val="150000"/>
              </a:lnSpc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lang="en-US" sz="2400" dirty="0">
                <a:latin typeface="Arial"/>
                <a:cs typeface="Arial"/>
              </a:rPr>
              <a:t>Lecture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3</a:t>
            </a:r>
            <a:endParaRPr lang="en-US" sz="2400" spc="-60" dirty="0">
              <a:latin typeface="Arial"/>
              <a:cs typeface="Arial"/>
            </a:endParaRPr>
          </a:p>
          <a:p>
            <a:pPr marL="298450" indent="-285750">
              <a:buClr>
                <a:srgbClr val="4F80BC"/>
              </a:buClr>
              <a:buSzPct val="85416"/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lang="en-GB" dirty="0"/>
              <a:t>Exploiting GPU memory hierarchy for better programs</a:t>
            </a: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endParaRPr lang="en-GB" dirty="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lang="en-GB" sz="2400" dirty="0">
                <a:latin typeface="Arial"/>
                <a:cs typeface="Arial"/>
              </a:rPr>
              <a:t>Lecture 4/5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Advanced programming for GPUs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/>
              <a:t>Performance analysis and optimization</a:t>
            </a:r>
            <a:endParaRPr lang="en-GB" sz="2400" b="0" dirty="0">
              <a:effectLst/>
            </a:endParaRPr>
          </a:p>
          <a:p>
            <a:br>
              <a:rPr lang="en-GB" sz="2400" dirty="0"/>
            </a:b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3673" y="3081531"/>
            <a:ext cx="3462527" cy="28620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70" dirty="0"/>
              <a:t>All</a:t>
            </a:r>
            <a:r>
              <a:rPr spc="-195" dirty="0"/>
              <a:t> </a:t>
            </a:r>
            <a:r>
              <a:rPr spc="-105" dirty="0"/>
              <a:t>GPUs</a:t>
            </a:r>
            <a:r>
              <a:rPr spc="-175" dirty="0"/>
              <a:t> </a:t>
            </a:r>
            <a:r>
              <a:rPr spc="-50"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676400"/>
            <a:ext cx="7007860" cy="3270126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800" dirty="0">
                <a:latin typeface="Arial"/>
                <a:cs typeface="Arial"/>
              </a:rPr>
              <a:t>Have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similar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architecture</a:t>
            </a:r>
            <a:endParaRPr sz="28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Massively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Simple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cores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Complex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lvl="1">
              <a:spcBef>
                <a:spcPts val="1730"/>
              </a:spcBef>
              <a:buClr>
                <a:srgbClr val="4F80BC"/>
              </a:buClr>
              <a:buFont typeface="Arial"/>
              <a:buChar char="•"/>
            </a:pPr>
            <a:endParaRPr sz="2400" dirty="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800" dirty="0">
                <a:latin typeface="Arial"/>
                <a:cs typeface="Arial"/>
              </a:rPr>
              <a:t>Are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programmed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similar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way</a:t>
            </a:r>
            <a:endParaRPr sz="28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Fine-</a:t>
            </a:r>
            <a:r>
              <a:rPr sz="2400" dirty="0">
                <a:latin typeface="Arial"/>
                <a:cs typeface="Arial"/>
              </a:rPr>
              <a:t>grain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(SIMD/SIMT)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parallelism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7DBA27-2524-9EFE-DF13-69545E043664}"/>
              </a:ext>
            </a:extLst>
          </p:cNvPr>
          <p:cNvSpPr txBox="1"/>
          <p:nvPr/>
        </p:nvSpPr>
        <p:spPr>
          <a:xfrm>
            <a:off x="304800" y="1600200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GB" sz="2000" dirty="0">
                <a:latin typeface="Arial"/>
                <a:cs typeface="Arial"/>
              </a:rPr>
              <a:t>Modern</a:t>
            </a:r>
            <a:r>
              <a:rPr lang="en-GB" sz="14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sz="2000" dirty="0">
                <a:latin typeface="Arial"/>
                <a:cs typeface="Arial"/>
              </a:rPr>
              <a:t>GPUs are essentially massively parallel architectures. A bird’s eye view (NVidia jargon):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6A1917A-1424-8FE8-EB8C-2F2B7ACEF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018" y="685800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GPU</a:t>
            </a:r>
            <a:r>
              <a:rPr lang="en-US" spc="-105" dirty="0"/>
              <a:t> Architecture</a:t>
            </a:r>
            <a:endParaRPr spc="-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71003A-0AF7-9CE7-C8AD-BA279909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7000"/>
            <a:ext cx="4940300" cy="3695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F199C-F45A-59AB-C89B-9B5CA2B5CAE0}"/>
              </a:ext>
            </a:extLst>
          </p:cNvPr>
          <p:cNvSpPr txBox="1"/>
          <p:nvPr/>
        </p:nvSpPr>
        <p:spPr>
          <a:xfrm>
            <a:off x="5672357" y="2470282"/>
            <a:ext cx="61029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endParaRPr lang="en-GB" sz="1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GPU contains a collection of </a:t>
            </a:r>
            <a:r>
              <a:rPr lang="en-GB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Multithreaded Processors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b="0" i="0" u="none" strike="noStrike" dirty="0">
                <a:solidFill>
                  <a:srgbClr val="247EB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Multiprocessor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SM)</a:t>
            </a:r>
            <a:endParaRPr lang="en-GB" sz="1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/>
            <a:br>
              <a:rPr lang="en-GB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800" b="0" i="0" u="none" strike="noStrike" dirty="0">
              <a:solidFill>
                <a:srgbClr val="C54C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SMs are interconnected and could share a common level of </a:t>
            </a:r>
            <a:r>
              <a:rPr lang="en-GB" sz="1800" b="0" i="0" u="none" strike="noStrike" dirty="0">
                <a:solidFill>
                  <a:srgbClr val="C54C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on-chip cache</a:t>
            </a:r>
          </a:p>
          <a:p>
            <a:pPr rtl="0" fontAlgn="base"/>
            <a:endParaRPr lang="en-GB" sz="1800" b="0" i="0" u="none" strike="noStrike" dirty="0">
              <a:solidFill>
                <a:srgbClr val="247EB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have access to </a:t>
            </a:r>
            <a:r>
              <a:rPr lang="en-GB" sz="1800" b="0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off-chip DRAM</a:t>
            </a:r>
            <a:br>
              <a:rPr lang="en-GB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800" b="0" i="0" u="none" strike="noStrike" dirty="0">
              <a:solidFill>
                <a:srgbClr val="F7A9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sz="1800" b="0" i="0" u="none" strike="noStrike" dirty="0">
                <a:solidFill>
                  <a:srgbClr val="F7A9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 Unit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in charge of scheduling work to the different SMs</a:t>
            </a:r>
            <a:endParaRPr lang="en-GB" sz="1800" b="0" i="0" u="none" strike="noStrike" dirty="0">
              <a:solidFill>
                <a:srgbClr val="F7A9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41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FCBB82DE-8C38-5CAF-2113-16151F14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7" y="2057400"/>
            <a:ext cx="4419600" cy="4404769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680AF005-0174-BC54-3894-61D9B1AC8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018" y="685800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GPU</a:t>
            </a:r>
            <a:r>
              <a:rPr lang="en-US" spc="-105" dirty="0"/>
              <a:t> Architecture : SM (Streaming Multiprocessor)</a:t>
            </a:r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59D17-1A01-4758-C711-231D26EC7F3D}"/>
              </a:ext>
            </a:extLst>
          </p:cNvPr>
          <p:cNvSpPr txBox="1"/>
          <p:nvPr/>
        </p:nvSpPr>
        <p:spPr>
          <a:xfrm>
            <a:off x="5029200" y="2667000"/>
            <a:ext cx="6781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and Constants Caches;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000" b="0" i="0" u="none" strike="noStrike" dirty="0">
                <a:solidFill>
                  <a:srgbClr val="F7A9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Multithreaded Instruction Unit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GB" sz="20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Processors 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(SP) or </a:t>
            </a:r>
            <a:r>
              <a:rPr lang="en-GB" sz="20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Special Function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 sin, cos, log) and </a:t>
            </a:r>
            <a:r>
              <a:rPr lang="en-GB" sz="2000" b="0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Specialized units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region of memory shared among the different SPs.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4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23F18-981A-D5CB-C7E9-A20D4368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B623F166-64C1-E6D2-D62D-99C84ECA7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4" y="1981914"/>
            <a:ext cx="4358024" cy="43434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025EDBB3-3C30-254A-B5C2-BF29F4877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018" y="685800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GPU</a:t>
            </a:r>
            <a:r>
              <a:rPr lang="en-US" spc="-105" dirty="0"/>
              <a:t> Architecture : SM (Streaming Multiprocessor)</a:t>
            </a:r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D6EFD-3920-2D6A-B79E-4287729B7D88}"/>
              </a:ext>
            </a:extLst>
          </p:cNvPr>
          <p:cNvSpPr txBox="1"/>
          <p:nvPr/>
        </p:nvSpPr>
        <p:spPr>
          <a:xfrm>
            <a:off x="5002260" y="1960143"/>
            <a:ext cx="67379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With this structure a GPU is essentially a </a:t>
            </a:r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Multiprocessor composed by Multithreaded Cores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that can scale to 1000s of cores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(sometimes called manycore)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</a:rPr>
              <a:t>Fine-Grained (or Symmetric) </a:t>
            </a:r>
            <a:r>
              <a:rPr lang="en-GB" sz="1800" b="1" dirty="0" err="1">
                <a:solidFill>
                  <a:schemeClr val="accent6">
                    <a:lumMod val="75000"/>
                  </a:schemeClr>
                </a:solidFill>
              </a:rPr>
              <a:t>MultiThreading</a:t>
            </a:r>
            <a:r>
              <a:rPr lang="en-GB" sz="1800" b="1" dirty="0">
                <a:solidFill>
                  <a:schemeClr val="accent6">
                    <a:lumMod val="75000"/>
                  </a:schemeClr>
                </a:solidFill>
              </a:rPr>
              <a:t> (SIMT)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GB" sz="1800" dirty="0"/>
              <a:t>each of the cores (in a SM) is in theory executing the same instruction, but on different data. Scheduling happens in HW</a:t>
            </a:r>
            <a:endParaRPr lang="en-GB" b="0" dirty="0">
              <a:effectLst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GB" sz="1800" dirty="0"/>
              <a:t>Multi-level memory hierarchy:</a:t>
            </a:r>
            <a:endParaRPr lang="en-GB" b="0" dirty="0">
              <a:effectLst/>
            </a:endParaRPr>
          </a:p>
          <a:p>
            <a:pPr rtl="0" fontAlgn="base"/>
            <a:r>
              <a:rPr lang="en-GB" sz="1800" dirty="0"/>
              <a:t>On-Chip: Local to each SM and Shared Cache</a:t>
            </a:r>
          </a:p>
          <a:p>
            <a:pPr rtl="0" fontAlgn="base"/>
            <a:r>
              <a:rPr lang="en-GB" sz="1800" dirty="0"/>
              <a:t>Off-Chip: DRAM</a:t>
            </a:r>
          </a:p>
          <a:p>
            <a:pPr rtl="0" fontAlgn="base"/>
            <a:r>
              <a:rPr lang="en-GB" sz="1800" dirty="0"/>
              <a:t>Separate: on the host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84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25" dirty="0"/>
              <a:t>High-</a:t>
            </a:r>
            <a:r>
              <a:rPr spc="-105" dirty="0"/>
              <a:t>level</a:t>
            </a:r>
            <a:r>
              <a:rPr spc="-135" dirty="0"/>
              <a:t> </a:t>
            </a:r>
            <a:r>
              <a:rPr spc="-80" dirty="0"/>
              <a:t>architecture</a:t>
            </a:r>
            <a:r>
              <a:rPr lang="en-US" spc="-80" dirty="0"/>
              <a:t> : </a:t>
            </a:r>
            <a:r>
              <a:rPr lang="en-US" spc="-80" dirty="0" err="1"/>
              <a:t>Heirarchy</a:t>
            </a:r>
            <a:endParaRPr spc="-8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94178" y="1759838"/>
            <a:ext cx="2186305" cy="1540510"/>
            <a:chOff x="670177" y="1759838"/>
            <a:chExt cx="2186305" cy="1540510"/>
          </a:xfrm>
        </p:grpSpPr>
        <p:sp>
          <p:nvSpPr>
            <p:cNvPr id="4" name="object 4"/>
            <p:cNvSpPr/>
            <p:nvPr/>
          </p:nvSpPr>
          <p:spPr>
            <a:xfrm>
              <a:off x="683512" y="1773173"/>
              <a:ext cx="2159635" cy="1513840"/>
            </a:xfrm>
            <a:custGeom>
              <a:avLst/>
              <a:gdLst/>
              <a:ahLst/>
              <a:cxnLst/>
              <a:rect l="l" t="t" r="r" b="b"/>
              <a:pathLst>
                <a:path w="2159635" h="1513839">
                  <a:moveTo>
                    <a:pt x="2159508" y="0"/>
                  </a:moveTo>
                  <a:lnTo>
                    <a:pt x="0" y="0"/>
                  </a:lnTo>
                  <a:lnTo>
                    <a:pt x="0" y="1513332"/>
                  </a:lnTo>
                  <a:lnTo>
                    <a:pt x="2159508" y="1513332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3512" y="1773173"/>
              <a:ext cx="2159635" cy="1513840"/>
            </a:xfrm>
            <a:custGeom>
              <a:avLst/>
              <a:gdLst/>
              <a:ahLst/>
              <a:cxnLst/>
              <a:rect l="l" t="t" r="r" b="b"/>
              <a:pathLst>
                <a:path w="2159635" h="1513839">
                  <a:moveTo>
                    <a:pt x="0" y="1513332"/>
                  </a:moveTo>
                  <a:lnTo>
                    <a:pt x="2159508" y="1513332"/>
                  </a:lnTo>
                  <a:lnTo>
                    <a:pt x="2159508" y="0"/>
                  </a:lnTo>
                  <a:lnTo>
                    <a:pt x="0" y="0"/>
                  </a:lnTo>
                  <a:lnTo>
                    <a:pt x="0" y="151333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32886" y="2373629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endParaRPr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4178" y="3824860"/>
            <a:ext cx="2186305" cy="2858770"/>
            <a:chOff x="670177" y="3824860"/>
            <a:chExt cx="2186305" cy="2858770"/>
          </a:xfrm>
        </p:grpSpPr>
        <p:sp>
          <p:nvSpPr>
            <p:cNvPr id="8" name="object 8"/>
            <p:cNvSpPr/>
            <p:nvPr/>
          </p:nvSpPr>
          <p:spPr>
            <a:xfrm>
              <a:off x="683512" y="3838195"/>
              <a:ext cx="2159635" cy="2832100"/>
            </a:xfrm>
            <a:custGeom>
              <a:avLst/>
              <a:gdLst/>
              <a:ahLst/>
              <a:cxnLst/>
              <a:rect l="l" t="t" r="r" b="b"/>
              <a:pathLst>
                <a:path w="2159635" h="2832100">
                  <a:moveTo>
                    <a:pt x="2159508" y="0"/>
                  </a:moveTo>
                  <a:lnTo>
                    <a:pt x="0" y="0"/>
                  </a:lnTo>
                  <a:lnTo>
                    <a:pt x="0" y="2831592"/>
                  </a:lnTo>
                  <a:lnTo>
                    <a:pt x="2159508" y="2831592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512" y="3838195"/>
              <a:ext cx="2159635" cy="2832100"/>
            </a:xfrm>
            <a:custGeom>
              <a:avLst/>
              <a:gdLst/>
              <a:ahLst/>
              <a:cxnLst/>
              <a:rect l="l" t="t" r="r" b="b"/>
              <a:pathLst>
                <a:path w="2159635" h="2832100">
                  <a:moveTo>
                    <a:pt x="0" y="2831592"/>
                  </a:moveTo>
                  <a:lnTo>
                    <a:pt x="2159508" y="2831592"/>
                  </a:lnTo>
                  <a:lnTo>
                    <a:pt x="2159508" y="0"/>
                  </a:lnTo>
                  <a:lnTo>
                    <a:pt x="0" y="0"/>
                  </a:lnTo>
                  <a:lnTo>
                    <a:pt x="0" y="283159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96996" y="5098796"/>
            <a:ext cx="138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71947" y="1759838"/>
            <a:ext cx="4552950" cy="3411854"/>
            <a:chOff x="4147947" y="1759838"/>
            <a:chExt cx="4552950" cy="3411854"/>
          </a:xfrm>
        </p:grpSpPr>
        <p:sp>
          <p:nvSpPr>
            <p:cNvPr id="12" name="object 12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4526280" y="0"/>
                  </a:moveTo>
                  <a:lnTo>
                    <a:pt x="0" y="0"/>
                  </a:lnTo>
                  <a:lnTo>
                    <a:pt x="0" y="3384804"/>
                  </a:lnTo>
                  <a:lnTo>
                    <a:pt x="4526280" y="3384804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0" y="3384804"/>
                  </a:moveTo>
                  <a:lnTo>
                    <a:pt x="4526280" y="3384804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87436" y="3309873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GPU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947" y="5665853"/>
            <a:ext cx="4552950" cy="1017269"/>
            <a:chOff x="4147947" y="5665852"/>
            <a:chExt cx="4552950" cy="1017269"/>
          </a:xfrm>
        </p:grpSpPr>
        <p:sp>
          <p:nvSpPr>
            <p:cNvPr id="16" name="object 16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452628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4526280" y="990600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0" y="990600"/>
                  </a:moveTo>
                  <a:lnTo>
                    <a:pt x="4526280" y="990600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43370" y="6018990"/>
            <a:ext cx="161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21834" y="3192521"/>
            <a:ext cx="531495" cy="819150"/>
            <a:chOff x="1497833" y="3192521"/>
            <a:chExt cx="531495" cy="819150"/>
          </a:xfrm>
        </p:grpSpPr>
        <p:sp>
          <p:nvSpPr>
            <p:cNvPr id="20" name="object 20"/>
            <p:cNvSpPr/>
            <p:nvPr/>
          </p:nvSpPr>
          <p:spPr>
            <a:xfrm>
              <a:off x="1511046" y="3205733"/>
              <a:ext cx="504825" cy="792480"/>
            </a:xfrm>
            <a:custGeom>
              <a:avLst/>
              <a:gdLst/>
              <a:ahLst/>
              <a:cxnLst/>
              <a:rect l="l" t="t" r="r" b="b"/>
              <a:pathLst>
                <a:path w="504825" h="792479">
                  <a:moveTo>
                    <a:pt x="252222" y="0"/>
                  </a:moveTo>
                  <a:lnTo>
                    <a:pt x="0" y="252222"/>
                  </a:lnTo>
                  <a:lnTo>
                    <a:pt x="126111" y="252222"/>
                  </a:lnTo>
                  <a:lnTo>
                    <a:pt x="126111" y="540258"/>
                  </a:lnTo>
                  <a:lnTo>
                    <a:pt x="0" y="540258"/>
                  </a:lnTo>
                  <a:lnTo>
                    <a:pt x="252222" y="792480"/>
                  </a:lnTo>
                  <a:lnTo>
                    <a:pt x="504444" y="540258"/>
                  </a:lnTo>
                  <a:lnTo>
                    <a:pt x="378333" y="540258"/>
                  </a:lnTo>
                  <a:lnTo>
                    <a:pt x="378333" y="252222"/>
                  </a:lnTo>
                  <a:lnTo>
                    <a:pt x="504444" y="252222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1046" y="3205733"/>
              <a:ext cx="504825" cy="792480"/>
            </a:xfrm>
            <a:custGeom>
              <a:avLst/>
              <a:gdLst/>
              <a:ahLst/>
              <a:cxnLst/>
              <a:rect l="l" t="t" r="r" b="b"/>
              <a:pathLst>
                <a:path w="504825" h="792479">
                  <a:moveTo>
                    <a:pt x="0" y="252222"/>
                  </a:moveTo>
                  <a:lnTo>
                    <a:pt x="252222" y="0"/>
                  </a:lnTo>
                  <a:lnTo>
                    <a:pt x="504444" y="252222"/>
                  </a:lnTo>
                  <a:lnTo>
                    <a:pt x="378333" y="252222"/>
                  </a:lnTo>
                  <a:lnTo>
                    <a:pt x="378333" y="540258"/>
                  </a:lnTo>
                  <a:lnTo>
                    <a:pt x="504444" y="540258"/>
                  </a:lnTo>
                  <a:lnTo>
                    <a:pt x="252222" y="792480"/>
                  </a:lnTo>
                  <a:lnTo>
                    <a:pt x="0" y="540258"/>
                  </a:lnTo>
                  <a:lnTo>
                    <a:pt x="126111" y="540258"/>
                  </a:lnTo>
                  <a:lnTo>
                    <a:pt x="126111" y="252222"/>
                  </a:lnTo>
                  <a:lnTo>
                    <a:pt x="0" y="25222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446774" y="5902195"/>
            <a:ext cx="1158875" cy="546735"/>
            <a:chOff x="2922773" y="5902194"/>
            <a:chExt cx="1158875" cy="546735"/>
          </a:xfrm>
        </p:grpSpPr>
        <p:sp>
          <p:nvSpPr>
            <p:cNvPr id="23" name="object 23"/>
            <p:cNvSpPr/>
            <p:nvPr/>
          </p:nvSpPr>
          <p:spPr>
            <a:xfrm>
              <a:off x="2935985" y="5915407"/>
              <a:ext cx="1132840" cy="520065"/>
            </a:xfrm>
            <a:custGeom>
              <a:avLst/>
              <a:gdLst/>
              <a:ahLst/>
              <a:cxnLst/>
              <a:rect l="l" t="t" r="r" b="b"/>
              <a:pathLst>
                <a:path w="1132839" h="520064">
                  <a:moveTo>
                    <a:pt x="872490" y="0"/>
                  </a:moveTo>
                  <a:lnTo>
                    <a:pt x="872490" y="129922"/>
                  </a:lnTo>
                  <a:lnTo>
                    <a:pt x="259842" y="129922"/>
                  </a:lnTo>
                  <a:lnTo>
                    <a:pt x="259842" y="0"/>
                  </a:lnTo>
                  <a:lnTo>
                    <a:pt x="0" y="259838"/>
                  </a:lnTo>
                  <a:lnTo>
                    <a:pt x="259842" y="519682"/>
                  </a:lnTo>
                  <a:lnTo>
                    <a:pt x="259842" y="389760"/>
                  </a:lnTo>
                  <a:lnTo>
                    <a:pt x="872490" y="389760"/>
                  </a:lnTo>
                  <a:lnTo>
                    <a:pt x="872490" y="519682"/>
                  </a:lnTo>
                  <a:lnTo>
                    <a:pt x="1132332" y="259838"/>
                  </a:lnTo>
                  <a:lnTo>
                    <a:pt x="87249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35985" y="5915407"/>
              <a:ext cx="1132840" cy="520065"/>
            </a:xfrm>
            <a:custGeom>
              <a:avLst/>
              <a:gdLst/>
              <a:ahLst/>
              <a:cxnLst/>
              <a:rect l="l" t="t" r="r" b="b"/>
              <a:pathLst>
                <a:path w="1132839" h="520064">
                  <a:moveTo>
                    <a:pt x="0" y="259838"/>
                  </a:moveTo>
                  <a:lnTo>
                    <a:pt x="259842" y="0"/>
                  </a:lnTo>
                  <a:lnTo>
                    <a:pt x="259842" y="129922"/>
                  </a:lnTo>
                  <a:lnTo>
                    <a:pt x="872490" y="129922"/>
                  </a:lnTo>
                  <a:lnTo>
                    <a:pt x="872490" y="0"/>
                  </a:lnTo>
                  <a:lnTo>
                    <a:pt x="1132332" y="259838"/>
                  </a:lnTo>
                  <a:lnTo>
                    <a:pt x="872490" y="519682"/>
                  </a:lnTo>
                  <a:lnTo>
                    <a:pt x="872490" y="389760"/>
                  </a:lnTo>
                  <a:lnTo>
                    <a:pt x="259842" y="389760"/>
                  </a:lnTo>
                  <a:lnTo>
                    <a:pt x="259842" y="519682"/>
                  </a:lnTo>
                  <a:lnTo>
                    <a:pt x="0" y="259838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694" y="6018990"/>
            <a:ext cx="471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dma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57442" y="2192777"/>
            <a:ext cx="1158875" cy="674370"/>
            <a:chOff x="2933441" y="2192777"/>
            <a:chExt cx="1158875" cy="674370"/>
          </a:xfrm>
        </p:grpSpPr>
        <p:sp>
          <p:nvSpPr>
            <p:cNvPr id="27" name="object 27"/>
            <p:cNvSpPr/>
            <p:nvPr/>
          </p:nvSpPr>
          <p:spPr>
            <a:xfrm>
              <a:off x="2946654" y="2205989"/>
              <a:ext cx="1132840" cy="647700"/>
            </a:xfrm>
            <a:custGeom>
              <a:avLst/>
              <a:gdLst/>
              <a:ahLst/>
              <a:cxnLst/>
              <a:rect l="l" t="t" r="r" b="b"/>
              <a:pathLst>
                <a:path w="1132839" h="647700">
                  <a:moveTo>
                    <a:pt x="808482" y="0"/>
                  </a:moveTo>
                  <a:lnTo>
                    <a:pt x="808482" y="161925"/>
                  </a:lnTo>
                  <a:lnTo>
                    <a:pt x="0" y="161925"/>
                  </a:lnTo>
                  <a:lnTo>
                    <a:pt x="0" y="485775"/>
                  </a:lnTo>
                  <a:lnTo>
                    <a:pt x="808482" y="485775"/>
                  </a:lnTo>
                  <a:lnTo>
                    <a:pt x="808482" y="647700"/>
                  </a:lnTo>
                  <a:lnTo>
                    <a:pt x="1132332" y="323850"/>
                  </a:lnTo>
                  <a:lnTo>
                    <a:pt x="80848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46654" y="2205989"/>
              <a:ext cx="1132840" cy="647700"/>
            </a:xfrm>
            <a:custGeom>
              <a:avLst/>
              <a:gdLst/>
              <a:ahLst/>
              <a:cxnLst/>
              <a:rect l="l" t="t" r="r" b="b"/>
              <a:pathLst>
                <a:path w="1132839" h="647700">
                  <a:moveTo>
                    <a:pt x="0" y="161925"/>
                  </a:moveTo>
                  <a:lnTo>
                    <a:pt x="808482" y="161925"/>
                  </a:lnTo>
                  <a:lnTo>
                    <a:pt x="808482" y="0"/>
                  </a:lnTo>
                  <a:lnTo>
                    <a:pt x="1132332" y="323850"/>
                  </a:lnTo>
                  <a:lnTo>
                    <a:pt x="808482" y="647700"/>
                  </a:lnTo>
                  <a:lnTo>
                    <a:pt x="808482" y="485775"/>
                  </a:lnTo>
                  <a:lnTo>
                    <a:pt x="0" y="485775"/>
                  </a:lnTo>
                  <a:lnTo>
                    <a:pt x="0" y="161925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01337" y="2373629"/>
            <a:ext cx="71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47174" y="5012178"/>
            <a:ext cx="602615" cy="813435"/>
            <a:chOff x="6123173" y="5012177"/>
            <a:chExt cx="602615" cy="813435"/>
          </a:xfrm>
        </p:grpSpPr>
        <p:sp>
          <p:nvSpPr>
            <p:cNvPr id="31" name="object 31"/>
            <p:cNvSpPr/>
            <p:nvPr/>
          </p:nvSpPr>
          <p:spPr>
            <a:xfrm>
              <a:off x="6136385" y="5025389"/>
              <a:ext cx="576580" cy="786765"/>
            </a:xfrm>
            <a:custGeom>
              <a:avLst/>
              <a:gdLst/>
              <a:ahLst/>
              <a:cxnLst/>
              <a:rect l="l" t="t" r="r" b="b"/>
              <a:pathLst>
                <a:path w="576579" h="786764">
                  <a:moveTo>
                    <a:pt x="288036" y="0"/>
                  </a:moveTo>
                  <a:lnTo>
                    <a:pt x="0" y="288036"/>
                  </a:lnTo>
                  <a:lnTo>
                    <a:pt x="144018" y="288036"/>
                  </a:lnTo>
                  <a:lnTo>
                    <a:pt x="144018" y="498348"/>
                  </a:lnTo>
                  <a:lnTo>
                    <a:pt x="0" y="498348"/>
                  </a:lnTo>
                  <a:lnTo>
                    <a:pt x="288036" y="786382"/>
                  </a:lnTo>
                  <a:lnTo>
                    <a:pt x="576072" y="498348"/>
                  </a:lnTo>
                  <a:lnTo>
                    <a:pt x="432054" y="498348"/>
                  </a:lnTo>
                  <a:lnTo>
                    <a:pt x="432054" y="288036"/>
                  </a:lnTo>
                  <a:lnTo>
                    <a:pt x="576072" y="288036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36385" y="5025389"/>
              <a:ext cx="576580" cy="786765"/>
            </a:xfrm>
            <a:custGeom>
              <a:avLst/>
              <a:gdLst/>
              <a:ahLst/>
              <a:cxnLst/>
              <a:rect l="l" t="t" r="r" b="b"/>
              <a:pathLst>
                <a:path w="576579" h="786764">
                  <a:moveTo>
                    <a:pt x="0" y="288036"/>
                  </a:moveTo>
                  <a:lnTo>
                    <a:pt x="288036" y="0"/>
                  </a:lnTo>
                  <a:lnTo>
                    <a:pt x="576072" y="288036"/>
                  </a:lnTo>
                  <a:lnTo>
                    <a:pt x="432054" y="288036"/>
                  </a:lnTo>
                  <a:lnTo>
                    <a:pt x="432054" y="498348"/>
                  </a:lnTo>
                  <a:lnTo>
                    <a:pt x="576072" y="498348"/>
                  </a:lnTo>
                  <a:lnTo>
                    <a:pt x="288036" y="786382"/>
                  </a:lnTo>
                  <a:lnTo>
                    <a:pt x="0" y="498348"/>
                  </a:lnTo>
                  <a:lnTo>
                    <a:pt x="144018" y="498348"/>
                  </a:lnTo>
                  <a:lnTo>
                    <a:pt x="144018" y="288036"/>
                  </a:lnTo>
                  <a:lnTo>
                    <a:pt x="0" y="288036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25" dirty="0"/>
              <a:t>High-</a:t>
            </a:r>
            <a:r>
              <a:rPr spc="-105" dirty="0"/>
              <a:t>level</a:t>
            </a:r>
            <a:r>
              <a:rPr spc="-135" dirty="0"/>
              <a:t> </a:t>
            </a:r>
            <a:r>
              <a:rPr spc="-80" dirty="0"/>
              <a:t>architecture</a:t>
            </a:r>
            <a:r>
              <a:rPr lang="en-US" spc="-80" dirty="0"/>
              <a:t> :  Memory </a:t>
            </a:r>
            <a:r>
              <a:rPr lang="en-US" spc="-80" dirty="0" err="1"/>
              <a:t>heirarchy</a:t>
            </a:r>
            <a:endParaRPr spc="-8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94178" y="1759838"/>
            <a:ext cx="2186305" cy="1540510"/>
            <a:chOff x="670177" y="1759838"/>
            <a:chExt cx="2186305" cy="1540510"/>
          </a:xfrm>
        </p:grpSpPr>
        <p:sp>
          <p:nvSpPr>
            <p:cNvPr id="4" name="object 4"/>
            <p:cNvSpPr/>
            <p:nvPr/>
          </p:nvSpPr>
          <p:spPr>
            <a:xfrm>
              <a:off x="683512" y="1773173"/>
              <a:ext cx="2159635" cy="1513840"/>
            </a:xfrm>
            <a:custGeom>
              <a:avLst/>
              <a:gdLst/>
              <a:ahLst/>
              <a:cxnLst/>
              <a:rect l="l" t="t" r="r" b="b"/>
              <a:pathLst>
                <a:path w="2159635" h="1513839">
                  <a:moveTo>
                    <a:pt x="2159508" y="0"/>
                  </a:moveTo>
                  <a:lnTo>
                    <a:pt x="0" y="0"/>
                  </a:lnTo>
                  <a:lnTo>
                    <a:pt x="0" y="1513332"/>
                  </a:lnTo>
                  <a:lnTo>
                    <a:pt x="2159508" y="1513332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3512" y="1773173"/>
              <a:ext cx="2159635" cy="1513840"/>
            </a:xfrm>
            <a:custGeom>
              <a:avLst/>
              <a:gdLst/>
              <a:ahLst/>
              <a:cxnLst/>
              <a:rect l="l" t="t" r="r" b="b"/>
              <a:pathLst>
                <a:path w="2159635" h="1513839">
                  <a:moveTo>
                    <a:pt x="0" y="1513332"/>
                  </a:moveTo>
                  <a:lnTo>
                    <a:pt x="2159508" y="1513332"/>
                  </a:lnTo>
                  <a:lnTo>
                    <a:pt x="2159508" y="0"/>
                  </a:lnTo>
                  <a:lnTo>
                    <a:pt x="0" y="0"/>
                  </a:lnTo>
                  <a:lnTo>
                    <a:pt x="0" y="151333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32886" y="2373629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endParaRPr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4178" y="3824860"/>
            <a:ext cx="2186305" cy="2858770"/>
            <a:chOff x="670177" y="3824860"/>
            <a:chExt cx="2186305" cy="2858770"/>
          </a:xfrm>
        </p:grpSpPr>
        <p:sp>
          <p:nvSpPr>
            <p:cNvPr id="8" name="object 8"/>
            <p:cNvSpPr/>
            <p:nvPr/>
          </p:nvSpPr>
          <p:spPr>
            <a:xfrm>
              <a:off x="683512" y="3838195"/>
              <a:ext cx="2159635" cy="2832100"/>
            </a:xfrm>
            <a:custGeom>
              <a:avLst/>
              <a:gdLst/>
              <a:ahLst/>
              <a:cxnLst/>
              <a:rect l="l" t="t" r="r" b="b"/>
              <a:pathLst>
                <a:path w="2159635" h="2832100">
                  <a:moveTo>
                    <a:pt x="2159508" y="0"/>
                  </a:moveTo>
                  <a:lnTo>
                    <a:pt x="0" y="0"/>
                  </a:lnTo>
                  <a:lnTo>
                    <a:pt x="0" y="2831592"/>
                  </a:lnTo>
                  <a:lnTo>
                    <a:pt x="2159508" y="2831592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512" y="3838195"/>
              <a:ext cx="2159635" cy="2832100"/>
            </a:xfrm>
            <a:custGeom>
              <a:avLst/>
              <a:gdLst/>
              <a:ahLst/>
              <a:cxnLst/>
              <a:rect l="l" t="t" r="r" b="b"/>
              <a:pathLst>
                <a:path w="2159635" h="2832100">
                  <a:moveTo>
                    <a:pt x="0" y="2831592"/>
                  </a:moveTo>
                  <a:lnTo>
                    <a:pt x="2159508" y="2831592"/>
                  </a:lnTo>
                  <a:lnTo>
                    <a:pt x="2159508" y="0"/>
                  </a:lnTo>
                  <a:lnTo>
                    <a:pt x="0" y="0"/>
                  </a:lnTo>
                  <a:lnTo>
                    <a:pt x="0" y="283159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96996" y="5098796"/>
            <a:ext cx="138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71947" y="1759838"/>
            <a:ext cx="4552950" cy="4923790"/>
            <a:chOff x="4147947" y="1759838"/>
            <a:chExt cx="4552950" cy="4923790"/>
          </a:xfrm>
        </p:grpSpPr>
        <p:sp>
          <p:nvSpPr>
            <p:cNvPr id="12" name="object 12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4526280" y="0"/>
                  </a:moveTo>
                  <a:lnTo>
                    <a:pt x="0" y="0"/>
                  </a:lnTo>
                  <a:lnTo>
                    <a:pt x="0" y="3384804"/>
                  </a:lnTo>
                  <a:lnTo>
                    <a:pt x="4526280" y="3384804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0" y="3384804"/>
                  </a:moveTo>
                  <a:lnTo>
                    <a:pt x="4526280" y="3384804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452628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4526280" y="990600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0" y="990600"/>
                  </a:moveTo>
                  <a:lnTo>
                    <a:pt x="4526280" y="990600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43370" y="6018990"/>
            <a:ext cx="161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21834" y="3192521"/>
            <a:ext cx="531495" cy="819150"/>
            <a:chOff x="1497833" y="3192521"/>
            <a:chExt cx="531495" cy="819150"/>
          </a:xfrm>
        </p:grpSpPr>
        <p:sp>
          <p:nvSpPr>
            <p:cNvPr id="18" name="object 18"/>
            <p:cNvSpPr/>
            <p:nvPr/>
          </p:nvSpPr>
          <p:spPr>
            <a:xfrm>
              <a:off x="1511046" y="3205733"/>
              <a:ext cx="504825" cy="792480"/>
            </a:xfrm>
            <a:custGeom>
              <a:avLst/>
              <a:gdLst/>
              <a:ahLst/>
              <a:cxnLst/>
              <a:rect l="l" t="t" r="r" b="b"/>
              <a:pathLst>
                <a:path w="504825" h="792479">
                  <a:moveTo>
                    <a:pt x="252222" y="0"/>
                  </a:moveTo>
                  <a:lnTo>
                    <a:pt x="0" y="252222"/>
                  </a:lnTo>
                  <a:lnTo>
                    <a:pt x="126111" y="252222"/>
                  </a:lnTo>
                  <a:lnTo>
                    <a:pt x="126111" y="540258"/>
                  </a:lnTo>
                  <a:lnTo>
                    <a:pt x="0" y="540258"/>
                  </a:lnTo>
                  <a:lnTo>
                    <a:pt x="252222" y="792480"/>
                  </a:lnTo>
                  <a:lnTo>
                    <a:pt x="504444" y="540258"/>
                  </a:lnTo>
                  <a:lnTo>
                    <a:pt x="378333" y="540258"/>
                  </a:lnTo>
                  <a:lnTo>
                    <a:pt x="378333" y="252222"/>
                  </a:lnTo>
                  <a:lnTo>
                    <a:pt x="504444" y="252222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1046" y="3205733"/>
              <a:ext cx="504825" cy="792480"/>
            </a:xfrm>
            <a:custGeom>
              <a:avLst/>
              <a:gdLst/>
              <a:ahLst/>
              <a:cxnLst/>
              <a:rect l="l" t="t" r="r" b="b"/>
              <a:pathLst>
                <a:path w="504825" h="792479">
                  <a:moveTo>
                    <a:pt x="0" y="252222"/>
                  </a:moveTo>
                  <a:lnTo>
                    <a:pt x="252222" y="0"/>
                  </a:lnTo>
                  <a:lnTo>
                    <a:pt x="504444" y="252222"/>
                  </a:lnTo>
                  <a:lnTo>
                    <a:pt x="378333" y="252222"/>
                  </a:lnTo>
                  <a:lnTo>
                    <a:pt x="378333" y="540258"/>
                  </a:lnTo>
                  <a:lnTo>
                    <a:pt x="504444" y="540258"/>
                  </a:lnTo>
                  <a:lnTo>
                    <a:pt x="252222" y="792480"/>
                  </a:lnTo>
                  <a:lnTo>
                    <a:pt x="0" y="540258"/>
                  </a:lnTo>
                  <a:lnTo>
                    <a:pt x="126111" y="540258"/>
                  </a:lnTo>
                  <a:lnTo>
                    <a:pt x="126111" y="252222"/>
                  </a:lnTo>
                  <a:lnTo>
                    <a:pt x="0" y="25222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446774" y="5902195"/>
            <a:ext cx="1158875" cy="546735"/>
            <a:chOff x="2922773" y="5902194"/>
            <a:chExt cx="1158875" cy="546735"/>
          </a:xfrm>
        </p:grpSpPr>
        <p:sp>
          <p:nvSpPr>
            <p:cNvPr id="21" name="object 21"/>
            <p:cNvSpPr/>
            <p:nvPr/>
          </p:nvSpPr>
          <p:spPr>
            <a:xfrm>
              <a:off x="2935985" y="5915407"/>
              <a:ext cx="1132840" cy="520065"/>
            </a:xfrm>
            <a:custGeom>
              <a:avLst/>
              <a:gdLst/>
              <a:ahLst/>
              <a:cxnLst/>
              <a:rect l="l" t="t" r="r" b="b"/>
              <a:pathLst>
                <a:path w="1132839" h="520064">
                  <a:moveTo>
                    <a:pt x="872490" y="0"/>
                  </a:moveTo>
                  <a:lnTo>
                    <a:pt x="872490" y="129922"/>
                  </a:lnTo>
                  <a:lnTo>
                    <a:pt x="259842" y="129922"/>
                  </a:lnTo>
                  <a:lnTo>
                    <a:pt x="259842" y="0"/>
                  </a:lnTo>
                  <a:lnTo>
                    <a:pt x="0" y="259838"/>
                  </a:lnTo>
                  <a:lnTo>
                    <a:pt x="259842" y="519682"/>
                  </a:lnTo>
                  <a:lnTo>
                    <a:pt x="259842" y="389760"/>
                  </a:lnTo>
                  <a:lnTo>
                    <a:pt x="872490" y="389760"/>
                  </a:lnTo>
                  <a:lnTo>
                    <a:pt x="872490" y="519682"/>
                  </a:lnTo>
                  <a:lnTo>
                    <a:pt x="1132332" y="259838"/>
                  </a:lnTo>
                  <a:lnTo>
                    <a:pt x="87249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35985" y="5915407"/>
              <a:ext cx="1132840" cy="520065"/>
            </a:xfrm>
            <a:custGeom>
              <a:avLst/>
              <a:gdLst/>
              <a:ahLst/>
              <a:cxnLst/>
              <a:rect l="l" t="t" r="r" b="b"/>
              <a:pathLst>
                <a:path w="1132839" h="520064">
                  <a:moveTo>
                    <a:pt x="0" y="259838"/>
                  </a:moveTo>
                  <a:lnTo>
                    <a:pt x="259842" y="0"/>
                  </a:lnTo>
                  <a:lnTo>
                    <a:pt x="259842" y="129922"/>
                  </a:lnTo>
                  <a:lnTo>
                    <a:pt x="872490" y="129922"/>
                  </a:lnTo>
                  <a:lnTo>
                    <a:pt x="872490" y="0"/>
                  </a:lnTo>
                  <a:lnTo>
                    <a:pt x="1132332" y="259838"/>
                  </a:lnTo>
                  <a:lnTo>
                    <a:pt x="872490" y="519682"/>
                  </a:lnTo>
                  <a:lnTo>
                    <a:pt x="872490" y="389760"/>
                  </a:lnTo>
                  <a:lnTo>
                    <a:pt x="259842" y="389760"/>
                  </a:lnTo>
                  <a:lnTo>
                    <a:pt x="259842" y="519682"/>
                  </a:lnTo>
                  <a:lnTo>
                    <a:pt x="0" y="259838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90694" y="6018990"/>
            <a:ext cx="471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dma</a:t>
            </a:r>
            <a:endParaRPr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57442" y="2192777"/>
            <a:ext cx="1158875" cy="674370"/>
            <a:chOff x="2933441" y="2192777"/>
            <a:chExt cx="1158875" cy="674370"/>
          </a:xfrm>
        </p:grpSpPr>
        <p:sp>
          <p:nvSpPr>
            <p:cNvPr id="25" name="object 25"/>
            <p:cNvSpPr/>
            <p:nvPr/>
          </p:nvSpPr>
          <p:spPr>
            <a:xfrm>
              <a:off x="2946654" y="2205989"/>
              <a:ext cx="1132840" cy="647700"/>
            </a:xfrm>
            <a:custGeom>
              <a:avLst/>
              <a:gdLst/>
              <a:ahLst/>
              <a:cxnLst/>
              <a:rect l="l" t="t" r="r" b="b"/>
              <a:pathLst>
                <a:path w="1132839" h="647700">
                  <a:moveTo>
                    <a:pt x="808482" y="0"/>
                  </a:moveTo>
                  <a:lnTo>
                    <a:pt x="808482" y="161925"/>
                  </a:lnTo>
                  <a:lnTo>
                    <a:pt x="0" y="161925"/>
                  </a:lnTo>
                  <a:lnTo>
                    <a:pt x="0" y="485775"/>
                  </a:lnTo>
                  <a:lnTo>
                    <a:pt x="808482" y="485775"/>
                  </a:lnTo>
                  <a:lnTo>
                    <a:pt x="808482" y="647700"/>
                  </a:lnTo>
                  <a:lnTo>
                    <a:pt x="1132332" y="323850"/>
                  </a:lnTo>
                  <a:lnTo>
                    <a:pt x="80848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46654" y="2205989"/>
              <a:ext cx="1132840" cy="647700"/>
            </a:xfrm>
            <a:custGeom>
              <a:avLst/>
              <a:gdLst/>
              <a:ahLst/>
              <a:cxnLst/>
              <a:rect l="l" t="t" r="r" b="b"/>
              <a:pathLst>
                <a:path w="1132839" h="647700">
                  <a:moveTo>
                    <a:pt x="0" y="161925"/>
                  </a:moveTo>
                  <a:lnTo>
                    <a:pt x="808482" y="161925"/>
                  </a:lnTo>
                  <a:lnTo>
                    <a:pt x="808482" y="0"/>
                  </a:lnTo>
                  <a:lnTo>
                    <a:pt x="1132332" y="323850"/>
                  </a:lnTo>
                  <a:lnTo>
                    <a:pt x="808482" y="647700"/>
                  </a:lnTo>
                  <a:lnTo>
                    <a:pt x="808482" y="485775"/>
                  </a:lnTo>
                  <a:lnTo>
                    <a:pt x="0" y="485775"/>
                  </a:lnTo>
                  <a:lnTo>
                    <a:pt x="0" y="161925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01337" y="2373629"/>
            <a:ext cx="71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647051" y="2833128"/>
            <a:ext cx="2541270" cy="2992120"/>
            <a:chOff x="6123051" y="2833128"/>
            <a:chExt cx="2541270" cy="2992120"/>
          </a:xfrm>
        </p:grpSpPr>
        <p:sp>
          <p:nvSpPr>
            <p:cNvPr id="29" name="object 29"/>
            <p:cNvSpPr/>
            <p:nvPr/>
          </p:nvSpPr>
          <p:spPr>
            <a:xfrm>
              <a:off x="6136386" y="5025389"/>
              <a:ext cx="576580" cy="786765"/>
            </a:xfrm>
            <a:custGeom>
              <a:avLst/>
              <a:gdLst/>
              <a:ahLst/>
              <a:cxnLst/>
              <a:rect l="l" t="t" r="r" b="b"/>
              <a:pathLst>
                <a:path w="576579" h="786764">
                  <a:moveTo>
                    <a:pt x="288036" y="0"/>
                  </a:moveTo>
                  <a:lnTo>
                    <a:pt x="0" y="288036"/>
                  </a:lnTo>
                  <a:lnTo>
                    <a:pt x="144018" y="288036"/>
                  </a:lnTo>
                  <a:lnTo>
                    <a:pt x="144018" y="498348"/>
                  </a:lnTo>
                  <a:lnTo>
                    <a:pt x="0" y="498348"/>
                  </a:lnTo>
                  <a:lnTo>
                    <a:pt x="288036" y="786382"/>
                  </a:lnTo>
                  <a:lnTo>
                    <a:pt x="576072" y="498348"/>
                  </a:lnTo>
                  <a:lnTo>
                    <a:pt x="432054" y="498348"/>
                  </a:lnTo>
                  <a:lnTo>
                    <a:pt x="432054" y="288036"/>
                  </a:lnTo>
                  <a:lnTo>
                    <a:pt x="576072" y="288036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36386" y="5025389"/>
              <a:ext cx="576580" cy="786765"/>
            </a:xfrm>
            <a:custGeom>
              <a:avLst/>
              <a:gdLst/>
              <a:ahLst/>
              <a:cxnLst/>
              <a:rect l="l" t="t" r="r" b="b"/>
              <a:pathLst>
                <a:path w="576579" h="786764">
                  <a:moveTo>
                    <a:pt x="0" y="288036"/>
                  </a:moveTo>
                  <a:lnTo>
                    <a:pt x="288036" y="0"/>
                  </a:lnTo>
                  <a:lnTo>
                    <a:pt x="576072" y="288036"/>
                  </a:lnTo>
                  <a:lnTo>
                    <a:pt x="432054" y="288036"/>
                  </a:lnTo>
                  <a:lnTo>
                    <a:pt x="432054" y="498348"/>
                  </a:lnTo>
                  <a:lnTo>
                    <a:pt x="576072" y="498348"/>
                  </a:lnTo>
                  <a:lnTo>
                    <a:pt x="288036" y="786382"/>
                  </a:lnTo>
                  <a:lnTo>
                    <a:pt x="0" y="498348"/>
                  </a:lnTo>
                  <a:lnTo>
                    <a:pt x="144018" y="498348"/>
                  </a:lnTo>
                  <a:lnTo>
                    <a:pt x="144018" y="288036"/>
                  </a:lnTo>
                  <a:lnTo>
                    <a:pt x="0" y="288036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7431" y="2851403"/>
              <a:ext cx="1016520" cy="14904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8976" y="2833128"/>
              <a:ext cx="691883" cy="5547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73340" y="2877311"/>
              <a:ext cx="932815" cy="1407160"/>
            </a:xfrm>
            <a:custGeom>
              <a:avLst/>
              <a:gdLst/>
              <a:ahLst/>
              <a:cxnLst/>
              <a:rect l="l" t="t" r="r" b="b"/>
              <a:pathLst>
                <a:path w="932815" h="1407160">
                  <a:moveTo>
                    <a:pt x="0" y="1406652"/>
                  </a:moveTo>
                  <a:lnTo>
                    <a:pt x="932685" y="1406652"/>
                  </a:lnTo>
                  <a:lnTo>
                    <a:pt x="932685" y="0"/>
                  </a:lnTo>
                  <a:lnTo>
                    <a:pt x="0" y="0"/>
                  </a:lnTo>
                  <a:lnTo>
                    <a:pt x="0" y="14066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480295" y="290575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218677" y="3854208"/>
            <a:ext cx="922019" cy="554990"/>
            <a:chOff x="7694676" y="3854208"/>
            <a:chExt cx="922019" cy="55499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4676" y="3896817"/>
              <a:ext cx="922007" cy="4023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4696" y="3854208"/>
              <a:ext cx="601954" cy="55472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20584" y="3922774"/>
              <a:ext cx="838200" cy="318770"/>
            </a:xfrm>
            <a:custGeom>
              <a:avLst/>
              <a:gdLst/>
              <a:ahLst/>
              <a:cxnLst/>
              <a:rect l="l" t="t" r="r" b="b"/>
              <a:pathLst>
                <a:path w="838200" h="318770">
                  <a:moveTo>
                    <a:pt x="0" y="318517"/>
                  </a:moveTo>
                  <a:lnTo>
                    <a:pt x="838200" y="318517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3185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525762" y="3926536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53685" y="4524768"/>
            <a:ext cx="4261485" cy="554990"/>
            <a:chOff x="4329684" y="4524768"/>
            <a:chExt cx="4261485" cy="55499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9684" y="4526305"/>
              <a:ext cx="4261104" cy="48308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80" y="4524768"/>
              <a:ext cx="1274064" cy="55472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55592" y="4552185"/>
              <a:ext cx="4177665" cy="399415"/>
            </a:xfrm>
            <a:custGeom>
              <a:avLst/>
              <a:gdLst/>
              <a:ahLst/>
              <a:cxnLst/>
              <a:rect l="l" t="t" r="r" b="b"/>
              <a:pathLst>
                <a:path w="4177665" h="399414">
                  <a:moveTo>
                    <a:pt x="0" y="399290"/>
                  </a:moveTo>
                  <a:lnTo>
                    <a:pt x="4177284" y="399290"/>
                  </a:lnTo>
                  <a:lnTo>
                    <a:pt x="4177284" y="0"/>
                  </a:lnTo>
                  <a:lnTo>
                    <a:pt x="0" y="0"/>
                  </a:lnTo>
                  <a:lnTo>
                    <a:pt x="0" y="399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884354" y="4596765"/>
            <a:ext cx="4168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L2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cache</a:t>
            </a:r>
            <a:endParaRPr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735824" y="3325366"/>
            <a:ext cx="416559" cy="368935"/>
          </a:xfrm>
          <a:custGeom>
            <a:avLst/>
            <a:gdLst/>
            <a:ahLst/>
            <a:cxnLst/>
            <a:rect l="l" t="t" r="r" b="b"/>
            <a:pathLst>
              <a:path w="416559" h="368935">
                <a:moveTo>
                  <a:pt x="0" y="368810"/>
                </a:moveTo>
                <a:lnTo>
                  <a:pt x="416054" y="368810"/>
                </a:lnTo>
                <a:lnTo>
                  <a:pt x="416054" y="0"/>
                </a:lnTo>
                <a:lnTo>
                  <a:pt x="0" y="0"/>
                </a:lnTo>
                <a:lnTo>
                  <a:pt x="0" y="36881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15453" y="335292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162543" y="2827033"/>
            <a:ext cx="1811020" cy="1725295"/>
            <a:chOff x="6638543" y="2827032"/>
            <a:chExt cx="1811020" cy="1725295"/>
          </a:xfrm>
        </p:grpSpPr>
        <p:sp>
          <p:nvSpPr>
            <p:cNvPr id="48" name="object 48"/>
            <p:cNvSpPr/>
            <p:nvPr/>
          </p:nvSpPr>
          <p:spPr>
            <a:xfrm>
              <a:off x="7991855" y="4290059"/>
              <a:ext cx="295910" cy="257175"/>
            </a:xfrm>
            <a:custGeom>
              <a:avLst/>
              <a:gdLst/>
              <a:ahLst/>
              <a:cxnLst/>
              <a:rect l="l" t="t" r="r" b="b"/>
              <a:pathLst>
                <a:path w="295909" h="257175">
                  <a:moveTo>
                    <a:pt x="295656" y="0"/>
                  </a:moveTo>
                  <a:lnTo>
                    <a:pt x="295656" y="257175"/>
                  </a:lnTo>
                </a:path>
                <a:path w="295909" h="257175">
                  <a:moveTo>
                    <a:pt x="268224" y="0"/>
                  </a:moveTo>
                  <a:lnTo>
                    <a:pt x="268224" y="257175"/>
                  </a:lnTo>
                </a:path>
                <a:path w="295909" h="257175">
                  <a:moveTo>
                    <a:pt x="240792" y="0"/>
                  </a:moveTo>
                  <a:lnTo>
                    <a:pt x="240792" y="257175"/>
                  </a:lnTo>
                </a:path>
                <a:path w="295909" h="257175">
                  <a:moveTo>
                    <a:pt x="214884" y="0"/>
                  </a:moveTo>
                  <a:lnTo>
                    <a:pt x="214884" y="257175"/>
                  </a:lnTo>
                </a:path>
                <a:path w="295909" h="257175">
                  <a:moveTo>
                    <a:pt x="187452" y="0"/>
                  </a:moveTo>
                  <a:lnTo>
                    <a:pt x="187452" y="257175"/>
                  </a:lnTo>
                </a:path>
                <a:path w="295909" h="257175">
                  <a:moveTo>
                    <a:pt x="160020" y="0"/>
                  </a:moveTo>
                  <a:lnTo>
                    <a:pt x="160020" y="257175"/>
                  </a:lnTo>
                </a:path>
                <a:path w="295909" h="257175">
                  <a:moveTo>
                    <a:pt x="134112" y="0"/>
                  </a:moveTo>
                  <a:lnTo>
                    <a:pt x="134112" y="257175"/>
                  </a:lnTo>
                </a:path>
                <a:path w="295909" h="257175">
                  <a:moveTo>
                    <a:pt x="106680" y="0"/>
                  </a:moveTo>
                  <a:lnTo>
                    <a:pt x="106680" y="257175"/>
                  </a:lnTo>
                </a:path>
                <a:path w="295909" h="257175">
                  <a:moveTo>
                    <a:pt x="80772" y="0"/>
                  </a:moveTo>
                  <a:lnTo>
                    <a:pt x="80772" y="257175"/>
                  </a:lnTo>
                </a:path>
                <a:path w="295909" h="257175">
                  <a:moveTo>
                    <a:pt x="54864" y="0"/>
                  </a:moveTo>
                  <a:lnTo>
                    <a:pt x="54864" y="257175"/>
                  </a:lnTo>
                </a:path>
                <a:path w="295909" h="257175">
                  <a:moveTo>
                    <a:pt x="27432" y="0"/>
                  </a:moveTo>
                  <a:lnTo>
                    <a:pt x="27432" y="257175"/>
                  </a:lnTo>
                </a:path>
                <a:path w="29590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7743" y="3208019"/>
              <a:ext cx="297179" cy="2971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83651" y="323392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399" y="3208019"/>
              <a:ext cx="295681" cy="2971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179307" y="3233927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6219" y="3502151"/>
              <a:ext cx="297179" cy="2971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882127" y="352805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54" y="213360"/>
                  </a:lnTo>
                  <a:lnTo>
                    <a:pt x="21335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1875" y="3502151"/>
              <a:ext cx="295681" cy="29717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177783" y="352805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8543" y="2845307"/>
              <a:ext cx="1018044" cy="14904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0087" y="2827032"/>
              <a:ext cx="691883" cy="5547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64451" y="2871215"/>
              <a:ext cx="934719" cy="1407160"/>
            </a:xfrm>
            <a:custGeom>
              <a:avLst/>
              <a:gdLst/>
              <a:ahLst/>
              <a:cxnLst/>
              <a:rect l="l" t="t" r="r" b="b"/>
              <a:pathLst>
                <a:path w="934720" h="1407160">
                  <a:moveTo>
                    <a:pt x="0" y="1406652"/>
                  </a:moveTo>
                  <a:lnTo>
                    <a:pt x="934209" y="1406652"/>
                  </a:lnTo>
                  <a:lnTo>
                    <a:pt x="934209" y="0"/>
                  </a:lnTo>
                  <a:lnTo>
                    <a:pt x="0" y="0"/>
                  </a:lnTo>
                  <a:lnTo>
                    <a:pt x="0" y="14066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8472043" y="2899028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209789" y="3848112"/>
            <a:ext cx="923925" cy="554990"/>
            <a:chOff x="6685788" y="3848112"/>
            <a:chExt cx="923925" cy="554990"/>
          </a:xfrm>
        </p:grpSpPr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5788" y="3889209"/>
              <a:ext cx="923569" cy="40389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5808" y="3848112"/>
              <a:ext cx="601954" cy="55472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711696" y="3915156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2" y="320040"/>
                  </a:lnTo>
                  <a:lnTo>
                    <a:pt x="839722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517382" y="3919805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728459" y="2828557"/>
            <a:ext cx="2239010" cy="1716405"/>
            <a:chOff x="5204459" y="2828556"/>
            <a:chExt cx="2239010" cy="1716405"/>
          </a:xfrm>
        </p:grpSpPr>
        <p:sp>
          <p:nvSpPr>
            <p:cNvPr id="67" name="object 67"/>
            <p:cNvSpPr/>
            <p:nvPr/>
          </p:nvSpPr>
          <p:spPr>
            <a:xfrm>
              <a:off x="6984491" y="4282439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40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40" h="257175">
                  <a:moveTo>
                    <a:pt x="266700" y="0"/>
                  </a:moveTo>
                  <a:lnTo>
                    <a:pt x="266700" y="257175"/>
                  </a:lnTo>
                </a:path>
                <a:path w="294640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40" h="257175">
                  <a:moveTo>
                    <a:pt x="213360" y="0"/>
                  </a:moveTo>
                  <a:lnTo>
                    <a:pt x="213360" y="257175"/>
                  </a:lnTo>
                </a:path>
                <a:path w="294640" h="257175">
                  <a:moveTo>
                    <a:pt x="185928" y="0"/>
                  </a:moveTo>
                  <a:lnTo>
                    <a:pt x="185928" y="257175"/>
                  </a:lnTo>
                </a:path>
                <a:path w="294640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40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40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40" h="257175">
                  <a:moveTo>
                    <a:pt x="80772" y="0"/>
                  </a:moveTo>
                  <a:lnTo>
                    <a:pt x="80772" y="257175"/>
                  </a:lnTo>
                </a:path>
                <a:path w="294640" h="257175">
                  <a:moveTo>
                    <a:pt x="53340" y="0"/>
                  </a:moveTo>
                  <a:lnTo>
                    <a:pt x="53340" y="257175"/>
                  </a:lnTo>
                </a:path>
                <a:path w="294640" h="257175">
                  <a:moveTo>
                    <a:pt x="25908" y="0"/>
                  </a:moveTo>
                  <a:lnTo>
                    <a:pt x="25908" y="257175"/>
                  </a:lnTo>
                </a:path>
                <a:path w="294640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1903" y="3201923"/>
              <a:ext cx="295681" cy="29717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877811" y="3227831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2" y="213360"/>
                  </a:lnTo>
                  <a:lnTo>
                    <a:pt x="211832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6035" y="3201923"/>
              <a:ext cx="297179" cy="29717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171944" y="322783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0379" y="3494531"/>
              <a:ext cx="295681" cy="29718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876288" y="352043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6035" y="3494531"/>
              <a:ext cx="295681" cy="29718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171944" y="352043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4459" y="2846831"/>
              <a:ext cx="1016520" cy="148894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6003" y="2828556"/>
              <a:ext cx="691883" cy="55472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230367" y="2872739"/>
              <a:ext cx="932815" cy="1405255"/>
            </a:xfrm>
            <a:custGeom>
              <a:avLst/>
              <a:gdLst/>
              <a:ahLst/>
              <a:cxnLst/>
              <a:rect l="l" t="t" r="r" b="b"/>
              <a:pathLst>
                <a:path w="932814" h="1405254">
                  <a:moveTo>
                    <a:pt x="0" y="1405128"/>
                  </a:moveTo>
                  <a:lnTo>
                    <a:pt x="932690" y="1405128"/>
                  </a:lnTo>
                  <a:lnTo>
                    <a:pt x="932690" y="0"/>
                  </a:lnTo>
                  <a:lnTo>
                    <a:pt x="0" y="0"/>
                  </a:lnTo>
                  <a:lnTo>
                    <a:pt x="0" y="14051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036689" y="2899917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774180" y="3849636"/>
            <a:ext cx="923925" cy="554990"/>
            <a:chOff x="5250179" y="3849636"/>
            <a:chExt cx="923925" cy="554990"/>
          </a:xfrm>
        </p:grpSpPr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0179" y="3890733"/>
              <a:ext cx="923569" cy="40389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9" y="3849636"/>
              <a:ext cx="601954" cy="55472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276088" y="3916679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7" y="320040"/>
                  </a:lnTo>
                  <a:lnTo>
                    <a:pt x="839727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081773" y="392137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719571" y="2820937"/>
            <a:ext cx="1811020" cy="1725295"/>
            <a:chOff x="4195571" y="2820936"/>
            <a:chExt cx="1811020" cy="1725295"/>
          </a:xfrm>
        </p:grpSpPr>
        <p:sp>
          <p:nvSpPr>
            <p:cNvPr id="86" name="object 86"/>
            <p:cNvSpPr/>
            <p:nvPr/>
          </p:nvSpPr>
          <p:spPr>
            <a:xfrm>
              <a:off x="5548883" y="4283963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39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39" h="257175">
                  <a:moveTo>
                    <a:pt x="268224" y="0"/>
                  </a:moveTo>
                  <a:lnTo>
                    <a:pt x="268224" y="257175"/>
                  </a:lnTo>
                </a:path>
                <a:path w="294639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39" h="257175">
                  <a:moveTo>
                    <a:pt x="214884" y="0"/>
                  </a:moveTo>
                  <a:lnTo>
                    <a:pt x="214884" y="257175"/>
                  </a:lnTo>
                </a:path>
                <a:path w="294639" h="257175">
                  <a:moveTo>
                    <a:pt x="187452" y="0"/>
                  </a:moveTo>
                  <a:lnTo>
                    <a:pt x="187452" y="257175"/>
                  </a:lnTo>
                </a:path>
                <a:path w="294639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39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39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39" h="257175">
                  <a:moveTo>
                    <a:pt x="80772" y="0"/>
                  </a:moveTo>
                  <a:lnTo>
                    <a:pt x="80772" y="257175"/>
                  </a:lnTo>
                </a:path>
                <a:path w="294639" h="257175">
                  <a:moveTo>
                    <a:pt x="53340" y="0"/>
                  </a:moveTo>
                  <a:lnTo>
                    <a:pt x="53340" y="257175"/>
                  </a:lnTo>
                </a:path>
                <a:path w="294639" h="257175">
                  <a:moveTo>
                    <a:pt x="27432" y="0"/>
                  </a:moveTo>
                  <a:lnTo>
                    <a:pt x="27432" y="257175"/>
                  </a:lnTo>
                </a:path>
                <a:path w="29463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4771" y="3203448"/>
              <a:ext cx="297179" cy="29717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40679" y="3229355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27" y="3203448"/>
              <a:ext cx="295681" cy="29717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736335" y="3229355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3247" y="3496056"/>
              <a:ext cx="297179" cy="29717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439155" y="3521963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8903" y="3496056"/>
              <a:ext cx="295681" cy="29717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734811" y="3521963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2" y="213360"/>
                  </a:lnTo>
                  <a:lnTo>
                    <a:pt x="211832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5571" y="2839212"/>
              <a:ext cx="1016520" cy="14904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57115" y="2820936"/>
              <a:ext cx="691883" cy="55472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221479" y="2865119"/>
              <a:ext cx="932815" cy="1407160"/>
            </a:xfrm>
            <a:custGeom>
              <a:avLst/>
              <a:gdLst/>
              <a:ahLst/>
              <a:cxnLst/>
              <a:rect l="l" t="t" r="r" b="b"/>
              <a:pathLst>
                <a:path w="932814" h="1407160">
                  <a:moveTo>
                    <a:pt x="0" y="1406652"/>
                  </a:moveTo>
                  <a:lnTo>
                    <a:pt x="932685" y="1406652"/>
                  </a:lnTo>
                  <a:lnTo>
                    <a:pt x="932685" y="0"/>
                  </a:lnTo>
                  <a:lnTo>
                    <a:pt x="0" y="0"/>
                  </a:lnTo>
                  <a:lnTo>
                    <a:pt x="0" y="14066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028435" y="2893314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766816" y="3842016"/>
            <a:ext cx="923925" cy="554990"/>
            <a:chOff x="4242815" y="3842016"/>
            <a:chExt cx="923925" cy="554990"/>
          </a:xfrm>
        </p:grpSpPr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2815" y="3883113"/>
              <a:ext cx="923569" cy="40389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02835" y="3842016"/>
              <a:ext cx="601954" cy="55472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268723" y="3909059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2" y="320040"/>
                  </a:lnTo>
                  <a:lnTo>
                    <a:pt x="839722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6073903" y="391464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5931408" y="3195828"/>
            <a:ext cx="593090" cy="1339215"/>
            <a:chOff x="4407408" y="3195827"/>
            <a:chExt cx="593090" cy="1339215"/>
          </a:xfrm>
        </p:grpSpPr>
        <p:sp>
          <p:nvSpPr>
            <p:cNvPr id="105" name="object 105"/>
            <p:cNvSpPr/>
            <p:nvPr/>
          </p:nvSpPr>
          <p:spPr>
            <a:xfrm>
              <a:off x="4541520" y="4277867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39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39" h="257175">
                  <a:moveTo>
                    <a:pt x="266700" y="0"/>
                  </a:moveTo>
                  <a:lnTo>
                    <a:pt x="266700" y="257175"/>
                  </a:lnTo>
                </a:path>
                <a:path w="294639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39" h="257175">
                  <a:moveTo>
                    <a:pt x="213360" y="0"/>
                  </a:moveTo>
                  <a:lnTo>
                    <a:pt x="213360" y="257175"/>
                  </a:lnTo>
                </a:path>
                <a:path w="294639" h="257175">
                  <a:moveTo>
                    <a:pt x="185928" y="0"/>
                  </a:moveTo>
                  <a:lnTo>
                    <a:pt x="185928" y="257175"/>
                  </a:lnTo>
                </a:path>
                <a:path w="294639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39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39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39" h="257175">
                  <a:moveTo>
                    <a:pt x="80772" y="0"/>
                  </a:moveTo>
                  <a:lnTo>
                    <a:pt x="80772" y="257175"/>
                  </a:lnTo>
                </a:path>
                <a:path w="294639" h="257175">
                  <a:moveTo>
                    <a:pt x="53340" y="0"/>
                  </a:moveTo>
                  <a:lnTo>
                    <a:pt x="53340" y="257175"/>
                  </a:lnTo>
                </a:path>
                <a:path w="294639" h="257175">
                  <a:moveTo>
                    <a:pt x="25908" y="0"/>
                  </a:moveTo>
                  <a:lnTo>
                    <a:pt x="25908" y="257175"/>
                  </a:lnTo>
                </a:path>
                <a:path w="29463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8932" y="3195827"/>
              <a:ext cx="295681" cy="29717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434840" y="3221735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3064" y="3195827"/>
              <a:ext cx="297179" cy="29717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728972" y="3221735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7408" y="3489934"/>
              <a:ext cx="295681" cy="295681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33316" y="3515866"/>
              <a:ext cx="212090" cy="212090"/>
            </a:xfrm>
            <a:custGeom>
              <a:avLst/>
              <a:gdLst/>
              <a:ahLst/>
              <a:cxnLst/>
              <a:rect l="l" t="t" r="r" b="b"/>
              <a:pathLst>
                <a:path w="212089" h="212089">
                  <a:moveTo>
                    <a:pt x="0" y="211837"/>
                  </a:moveTo>
                  <a:lnTo>
                    <a:pt x="211837" y="211837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1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1540" y="3489934"/>
              <a:ext cx="297179" cy="29568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727448" y="3515866"/>
              <a:ext cx="213360" cy="212090"/>
            </a:xfrm>
            <a:custGeom>
              <a:avLst/>
              <a:gdLst/>
              <a:ahLst/>
              <a:cxnLst/>
              <a:rect l="l" t="t" r="r" b="b"/>
              <a:pathLst>
                <a:path w="213360" h="212089">
                  <a:moveTo>
                    <a:pt x="0" y="211837"/>
                  </a:moveTo>
                  <a:lnTo>
                    <a:pt x="213360" y="211837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1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037578" y="1377519"/>
            <a:ext cx="3178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SM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streaming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multiprocessor</a:t>
            </a:r>
            <a:endParaRPr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08519" y="2116328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GPU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3" y="0"/>
            <a:ext cx="5187696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941" y="455421"/>
            <a:ext cx="2554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600" spc="-85" dirty="0"/>
              <a:t>Inside</a:t>
            </a:r>
            <a:r>
              <a:rPr sz="3600" spc="-215" dirty="0"/>
              <a:t> </a:t>
            </a:r>
            <a:r>
              <a:rPr sz="3600" spc="-55" dirty="0"/>
              <a:t>an</a:t>
            </a:r>
            <a:r>
              <a:rPr sz="3600" spc="-190" dirty="0"/>
              <a:t> </a:t>
            </a:r>
            <a:r>
              <a:rPr sz="3600" spc="-60" dirty="0"/>
              <a:t>SM </a:t>
            </a:r>
            <a:r>
              <a:rPr sz="3600" spc="-10" dirty="0"/>
              <a:t>(Ampere)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782266" y="1809031"/>
            <a:ext cx="3255645" cy="42341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95580" indent="-182880">
              <a:spcBef>
                <a:spcPts val="59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Different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types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cores</a:t>
            </a:r>
            <a:endParaRPr sz="2000">
              <a:latin typeface="Arial"/>
              <a:cs typeface="Arial"/>
            </a:endParaRPr>
          </a:p>
          <a:p>
            <a:pPr marL="467359" lvl="1" indent="-180975">
              <a:spcBef>
                <a:spcPts val="439"/>
              </a:spcBef>
              <a:buClr>
                <a:srgbClr val="4F80BC"/>
              </a:buClr>
              <a:buSzPct val="83333"/>
              <a:buChar char="•"/>
              <a:tabLst>
                <a:tab pos="467359" algn="l"/>
              </a:tabLst>
            </a:pPr>
            <a:r>
              <a:rPr dirty="0">
                <a:latin typeface="Arial"/>
                <a:cs typeface="Arial"/>
              </a:rPr>
              <a:t>CUDA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Cores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(INT/FP32)</a:t>
            </a:r>
            <a:endParaRPr>
              <a:latin typeface="Arial"/>
              <a:cs typeface="Arial"/>
            </a:endParaRPr>
          </a:p>
          <a:p>
            <a:pPr marL="467359" lvl="1" indent="-180975">
              <a:spcBef>
                <a:spcPts val="430"/>
              </a:spcBef>
              <a:buClr>
                <a:srgbClr val="4F80BC"/>
              </a:buClr>
              <a:buSzPct val="83333"/>
              <a:buChar char="•"/>
              <a:tabLst>
                <a:tab pos="467359" algn="l"/>
              </a:tabLst>
            </a:pPr>
            <a:r>
              <a:rPr spc="-10" dirty="0">
                <a:latin typeface="Arial"/>
                <a:cs typeface="Arial"/>
              </a:rPr>
              <a:t>LD/ST</a:t>
            </a:r>
            <a:endParaRPr>
              <a:latin typeface="Arial"/>
              <a:cs typeface="Arial"/>
            </a:endParaRPr>
          </a:p>
          <a:p>
            <a:pPr marL="467359" lvl="1" indent="-180975">
              <a:spcBef>
                <a:spcPts val="434"/>
              </a:spcBef>
              <a:buClr>
                <a:srgbClr val="4F80BC"/>
              </a:buClr>
              <a:buSzPct val="83333"/>
              <a:buChar char="•"/>
              <a:tabLst>
                <a:tab pos="467359" algn="l"/>
              </a:tabLst>
            </a:pPr>
            <a:r>
              <a:rPr dirty="0">
                <a:latin typeface="Arial"/>
                <a:cs typeface="Arial"/>
              </a:rPr>
              <a:t>Special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function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units</a:t>
            </a:r>
            <a:endParaRPr>
              <a:latin typeface="Arial"/>
              <a:cs typeface="Arial"/>
            </a:endParaRPr>
          </a:p>
          <a:p>
            <a:pPr marL="467359" lvl="1" indent="-180975">
              <a:spcBef>
                <a:spcPts val="430"/>
              </a:spcBef>
              <a:buClr>
                <a:srgbClr val="4F80BC"/>
              </a:buClr>
              <a:buSzPct val="83333"/>
              <a:buChar char="•"/>
              <a:tabLst>
                <a:tab pos="467359" algn="l"/>
              </a:tabLst>
            </a:pPr>
            <a:r>
              <a:rPr dirty="0">
                <a:latin typeface="Arial"/>
                <a:cs typeface="Arial"/>
              </a:rPr>
              <a:t>DP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Units</a:t>
            </a:r>
            <a:endParaRPr>
              <a:latin typeface="Arial"/>
              <a:cs typeface="Arial"/>
            </a:endParaRPr>
          </a:p>
          <a:p>
            <a:pPr marL="467359" lvl="1" indent="-180975">
              <a:spcBef>
                <a:spcPts val="434"/>
              </a:spcBef>
              <a:buClr>
                <a:srgbClr val="4F80BC"/>
              </a:buClr>
              <a:buSzPct val="83333"/>
              <a:buChar char="•"/>
              <a:tabLst>
                <a:tab pos="467359" algn="l"/>
              </a:tabLst>
            </a:pPr>
            <a:r>
              <a:rPr spc="-20" dirty="0">
                <a:latin typeface="Arial"/>
                <a:cs typeface="Arial"/>
              </a:rPr>
              <a:t>Tensor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units</a:t>
            </a:r>
            <a:endParaRPr>
              <a:latin typeface="Arial"/>
              <a:cs typeface="Arial"/>
            </a:endParaRPr>
          </a:p>
          <a:p>
            <a:pPr marL="195580" indent="-182880">
              <a:spcBef>
                <a:spcPts val="47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Register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195580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Shared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L1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195580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Warp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scheduler</a:t>
            </a:r>
            <a:endParaRPr sz="2000">
              <a:latin typeface="Arial"/>
              <a:cs typeface="Arial"/>
            </a:endParaRPr>
          </a:p>
          <a:p>
            <a:pPr marL="195580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Data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caches</a:t>
            </a:r>
            <a:endParaRPr sz="2000">
              <a:latin typeface="Arial"/>
              <a:cs typeface="Arial"/>
            </a:endParaRPr>
          </a:p>
          <a:p>
            <a:pPr marL="195580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Instruction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buffers/caches</a:t>
            </a:r>
            <a:endParaRPr sz="2000">
              <a:latin typeface="Arial"/>
              <a:cs typeface="Arial"/>
            </a:endParaRPr>
          </a:p>
          <a:p>
            <a:pPr marL="195580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195580" algn="l"/>
              </a:tabLst>
            </a:pPr>
            <a:r>
              <a:rPr sz="2000" spc="-25" dirty="0">
                <a:latin typeface="Arial"/>
                <a:cs typeface="Arial"/>
              </a:rPr>
              <a:t>Texture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units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0303" y="0"/>
            <a:ext cx="5187696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941" y="455421"/>
            <a:ext cx="2554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600" spc="-85" dirty="0"/>
              <a:t>Inside</a:t>
            </a:r>
            <a:r>
              <a:rPr sz="3600" spc="-215" dirty="0"/>
              <a:t> </a:t>
            </a:r>
            <a:r>
              <a:rPr sz="3600" spc="-55" dirty="0"/>
              <a:t>an</a:t>
            </a:r>
            <a:r>
              <a:rPr sz="3600" spc="-190" dirty="0"/>
              <a:t> </a:t>
            </a:r>
            <a:r>
              <a:rPr sz="3600" spc="-60" dirty="0"/>
              <a:t>SM </a:t>
            </a:r>
            <a:r>
              <a:rPr sz="3600" spc="-10" dirty="0"/>
              <a:t>(Ampere)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8734" y="2204862"/>
            <a:ext cx="3909060" cy="360730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3971" y="2200084"/>
          <a:ext cx="3909060" cy="3604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5302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NVIDIA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A100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GPU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codename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GA100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GPU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NVIDIA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Ampere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Compute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capability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8.0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Max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32-bit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registers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65536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Max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registers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thread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255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FP32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cores</a:t>
                      </a:r>
                      <a:r>
                        <a:rPr sz="12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64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5880" marR="3016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Ratio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SM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registers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to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FP32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1024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Shared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Memory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Size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SM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39065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Configurable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164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KB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39065" marB="0">
                    <a:lnL w="9525">
                      <a:solidFill>
                        <a:srgbClr val="4F80BC"/>
                      </a:solidFill>
                      <a:prstDash val="solid"/>
                    </a:lnL>
                    <a:lnR w="9525">
                      <a:solidFill>
                        <a:srgbClr val="4F80BC"/>
                      </a:solidFill>
                      <a:prstDash val="solid"/>
                    </a:lnR>
                    <a:lnT w="9525">
                      <a:solidFill>
                        <a:srgbClr val="4F80BC"/>
                      </a:solidFill>
                      <a:prstDash val="solid"/>
                    </a:lnT>
                    <a:lnB w="9525">
                      <a:solidFill>
                        <a:srgbClr val="4F80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AADCF9-0B01-4776-41F9-775FE12A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8686800" cy="42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3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80" dirty="0"/>
              <a:t>But</a:t>
            </a:r>
            <a:r>
              <a:rPr spc="-210" dirty="0"/>
              <a:t> </a:t>
            </a:r>
            <a:r>
              <a:rPr spc="-100" dirty="0"/>
              <a:t>there</a:t>
            </a:r>
            <a:r>
              <a:rPr spc="-190" dirty="0"/>
              <a:t> </a:t>
            </a:r>
            <a:r>
              <a:rPr spc="-65" dirty="0"/>
              <a:t>is</a:t>
            </a:r>
            <a:r>
              <a:rPr spc="-215" dirty="0"/>
              <a:t> </a:t>
            </a:r>
            <a:r>
              <a:rPr dirty="0"/>
              <a:t>a</a:t>
            </a:r>
            <a:r>
              <a:rPr spc="-204" dirty="0"/>
              <a:t> </a:t>
            </a:r>
            <a:r>
              <a:rPr spc="-6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8240" y="2020012"/>
            <a:ext cx="2548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“The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wall”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239" y="5239892"/>
            <a:ext cx="155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Single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4063" y="5239892"/>
            <a:ext cx="1365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multi-</a:t>
            </a:r>
            <a:r>
              <a:rPr sz="2400" spc="-20" dirty="0">
                <a:latin typeface="Arial"/>
                <a:cs typeface="Arial"/>
              </a:rPr>
              <a:t>core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8240" y="6044591"/>
            <a:ext cx="3126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Even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GPUs?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175" y="2997708"/>
            <a:ext cx="8453625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2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685800"/>
            <a:ext cx="3503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What</a:t>
            </a:r>
            <a:r>
              <a:rPr spc="-200" dirty="0"/>
              <a:t> </a:t>
            </a:r>
            <a:r>
              <a:rPr spc="-55" dirty="0"/>
              <a:t>is</a:t>
            </a:r>
            <a:r>
              <a:rPr spc="-210" dirty="0"/>
              <a:t> </a:t>
            </a:r>
            <a:r>
              <a:rPr dirty="0"/>
              <a:t>a</a:t>
            </a:r>
            <a:r>
              <a:rPr spc="-210" dirty="0"/>
              <a:t> </a:t>
            </a:r>
            <a:r>
              <a:rPr spc="-30" dirty="0"/>
              <a:t>GPU?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653664"/>
            <a:ext cx="7162800" cy="25462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spcBef>
                <a:spcPts val="675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Graphics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Processing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Unit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–</a:t>
            </a:r>
            <a:endParaRPr sz="2400" dirty="0">
              <a:latin typeface="Arial"/>
              <a:cs typeface="Arial"/>
            </a:endParaRPr>
          </a:p>
          <a:p>
            <a:pPr marL="259079"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computer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chip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graphics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card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270"/>
              </a:spcBef>
            </a:pPr>
            <a:endParaRPr sz="2400" dirty="0">
              <a:latin typeface="Arial"/>
              <a:cs typeface="Arial"/>
            </a:endParaRPr>
          </a:p>
          <a:p>
            <a:pPr marL="196215" indent="-183515">
              <a:spcBef>
                <a:spcPts val="5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GPGPU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=</a:t>
            </a:r>
            <a:endParaRPr sz="2400" dirty="0">
              <a:latin typeface="Arial"/>
              <a:cs typeface="Arial"/>
            </a:endParaRPr>
          </a:p>
          <a:p>
            <a:pPr marL="195580" marR="2881630"/>
            <a:r>
              <a:rPr sz="2400" b="1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eneral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urpose</a:t>
            </a:r>
            <a:r>
              <a:rPr lang="en-US" sz="2400" spc="-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programming</a:t>
            </a:r>
            <a:r>
              <a:rPr lang="en-US"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GPU</a:t>
            </a:r>
            <a:r>
              <a:rPr sz="2400" spc="-20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4981" y="1897382"/>
            <a:ext cx="6103619" cy="49606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B2ED3D-0619-73B8-CE80-D91067F8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17AD4D6-AA2D-7865-2C63-1CCC10C98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80" dirty="0"/>
              <a:t>But</a:t>
            </a:r>
            <a:r>
              <a:rPr spc="-210" dirty="0"/>
              <a:t> </a:t>
            </a:r>
            <a:r>
              <a:rPr spc="-100" dirty="0"/>
              <a:t>there</a:t>
            </a:r>
            <a:r>
              <a:rPr spc="-190" dirty="0"/>
              <a:t> </a:t>
            </a:r>
            <a:r>
              <a:rPr spc="-65" dirty="0"/>
              <a:t>is</a:t>
            </a:r>
            <a:r>
              <a:rPr spc="-215" dirty="0"/>
              <a:t> </a:t>
            </a:r>
            <a:r>
              <a:rPr dirty="0"/>
              <a:t>a</a:t>
            </a:r>
            <a:r>
              <a:rPr spc="-204" dirty="0"/>
              <a:t> </a:t>
            </a:r>
            <a:r>
              <a:rPr spc="-60" dirty="0"/>
              <a:t>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6240-CDE7-0370-604E-F5C5BEF6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38"/>
          <a:stretch/>
        </p:blipFill>
        <p:spPr>
          <a:xfrm>
            <a:off x="914400" y="1600200"/>
            <a:ext cx="10134600" cy="47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31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340" y="533400"/>
            <a:ext cx="8735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85" dirty="0"/>
              <a:t>More</a:t>
            </a:r>
            <a:r>
              <a:rPr sz="3200" spc="-195" dirty="0"/>
              <a:t> </a:t>
            </a:r>
            <a:r>
              <a:rPr sz="3200" spc="-95" dirty="0"/>
              <a:t>memory</a:t>
            </a:r>
            <a:r>
              <a:rPr sz="3200" spc="-210" dirty="0"/>
              <a:t> </a:t>
            </a:r>
            <a:r>
              <a:rPr sz="3200" spc="-100" dirty="0"/>
              <a:t>problems:</a:t>
            </a:r>
            <a:r>
              <a:rPr sz="3200" spc="-385" dirty="0"/>
              <a:t> </a:t>
            </a:r>
            <a:r>
              <a:rPr sz="3200" spc="-30" dirty="0"/>
              <a:t>A</a:t>
            </a:r>
            <a:r>
              <a:rPr sz="3200" spc="-350" dirty="0"/>
              <a:t> </a:t>
            </a:r>
            <a:r>
              <a:rPr sz="3200" spc="-75" dirty="0"/>
              <a:t>GPU</a:t>
            </a:r>
            <a:r>
              <a:rPr sz="3200" spc="-180" dirty="0"/>
              <a:t> </a:t>
            </a:r>
            <a:r>
              <a:rPr sz="3200" spc="-55" dirty="0"/>
              <a:t>is</a:t>
            </a:r>
            <a:r>
              <a:rPr sz="3200" spc="-180" dirty="0"/>
              <a:t> </a:t>
            </a:r>
            <a:r>
              <a:rPr sz="3200" dirty="0"/>
              <a:t>a</a:t>
            </a:r>
            <a:r>
              <a:rPr sz="3200" spc="-160" dirty="0"/>
              <a:t> </a:t>
            </a:r>
            <a:r>
              <a:rPr sz="3200" spc="-95" dirty="0"/>
              <a:t>discrete</a:t>
            </a:r>
            <a:r>
              <a:rPr sz="3200" spc="-215" dirty="0"/>
              <a:t> </a:t>
            </a:r>
            <a:r>
              <a:rPr sz="3200" spc="-20" dirty="0"/>
              <a:t>device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26110" y="1405255"/>
            <a:ext cx="8289290" cy="2404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Discrete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device: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decoupled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“host”;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own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systems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80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GPU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Integration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PCI-</a:t>
            </a:r>
            <a:r>
              <a:rPr sz="2000" spc="-10" dirty="0">
                <a:latin typeface="Arial"/>
                <a:cs typeface="Arial"/>
              </a:rPr>
              <a:t>Express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75"/>
              </a:spcBef>
            </a:pP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PCI-</a:t>
            </a:r>
            <a:r>
              <a:rPr sz="2000" dirty="0">
                <a:latin typeface="Arial"/>
                <a:cs typeface="Arial"/>
              </a:rPr>
              <a:t>Express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4.0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achieves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about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32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GB/s</a:t>
            </a:r>
            <a:endParaRPr sz="2000" dirty="0">
              <a:latin typeface="Arial"/>
              <a:cs typeface="Arial"/>
            </a:endParaRPr>
          </a:p>
          <a:p>
            <a:pPr marL="12700" marR="226695">
              <a:lnSpc>
                <a:spcPct val="120000"/>
              </a:lnSpc>
            </a:pPr>
            <a:r>
              <a:rPr sz="2000" dirty="0">
                <a:latin typeface="Arial"/>
                <a:cs typeface="Arial"/>
              </a:rPr>
              <a:t>Comparison: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NVIDIA</a:t>
            </a:r>
            <a:r>
              <a:rPr sz="2000" spc="2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A100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GPU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bandwidth: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1555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GB/s </a:t>
            </a:r>
            <a:r>
              <a:rPr sz="2000" dirty="0">
                <a:latin typeface="Arial"/>
                <a:cs typeface="Arial"/>
              </a:rPr>
              <a:t>(almost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50x)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2136" y="3674365"/>
            <a:ext cx="4245863" cy="3183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835" y="3857245"/>
            <a:ext cx="3744465" cy="2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449579"/>
              <a:ext cx="9144000" cy="6408420"/>
            </a:xfrm>
            <a:custGeom>
              <a:avLst/>
              <a:gdLst/>
              <a:ahLst/>
              <a:cxnLst/>
              <a:rect l="l" t="t" r="r" b="b"/>
              <a:pathLst>
                <a:path w="9144000" h="6408420">
                  <a:moveTo>
                    <a:pt x="0" y="6408420"/>
                  </a:moveTo>
                  <a:lnTo>
                    <a:pt x="9144000" y="64084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4084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83820"/>
            </a:xfrm>
            <a:custGeom>
              <a:avLst/>
              <a:gdLst/>
              <a:ahLst/>
              <a:cxnLst/>
              <a:rect l="l" t="t" r="r" b="b"/>
              <a:pathLst>
                <a:path w="9144000" h="83820">
                  <a:moveTo>
                    <a:pt x="0" y="83820"/>
                  </a:moveTo>
                  <a:lnTo>
                    <a:pt x="9144000" y="838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365760"/>
            </a:xfrm>
            <a:custGeom>
              <a:avLst/>
              <a:gdLst/>
              <a:ahLst/>
              <a:cxnLst/>
              <a:rect l="l" t="t" r="r" b="b"/>
              <a:pathLst>
                <a:path w="9144000" h="365760">
                  <a:moveTo>
                    <a:pt x="914400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9144000" y="36576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2284" y="4600193"/>
              <a:ext cx="7848600" cy="1905"/>
            </a:xfrm>
            <a:custGeom>
              <a:avLst/>
              <a:gdLst/>
              <a:ahLst/>
              <a:cxnLst/>
              <a:rect l="l" t="t" r="r" b="b"/>
              <a:pathLst>
                <a:path w="7848600" h="1904">
                  <a:moveTo>
                    <a:pt x="0" y="0"/>
                  </a:moveTo>
                  <a:lnTo>
                    <a:pt x="7848597" y="1524"/>
                  </a:lnTo>
                </a:path>
              </a:pathLst>
            </a:custGeom>
            <a:ln w="19050">
              <a:solidFill>
                <a:srgbClr val="EEEC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25117" y="3756786"/>
            <a:ext cx="72205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14" dirty="0">
                <a:solidFill>
                  <a:srgbClr val="EEECE1"/>
                </a:solidFill>
              </a:rPr>
              <a:t>PROGRAMMING</a:t>
            </a:r>
            <a:r>
              <a:rPr sz="4800" spc="-229" dirty="0">
                <a:solidFill>
                  <a:srgbClr val="EEECE1"/>
                </a:solidFill>
              </a:rPr>
              <a:t> </a:t>
            </a:r>
            <a:r>
              <a:rPr sz="4800" dirty="0">
                <a:solidFill>
                  <a:srgbClr val="EEECE1"/>
                </a:solidFill>
              </a:rPr>
              <a:t>IN</a:t>
            </a:r>
            <a:r>
              <a:rPr sz="4800" spc="-245" dirty="0">
                <a:solidFill>
                  <a:srgbClr val="EEECE1"/>
                </a:solidFill>
              </a:rPr>
              <a:t> </a:t>
            </a:r>
            <a:r>
              <a:rPr sz="4800" spc="-20" dirty="0">
                <a:solidFill>
                  <a:srgbClr val="EEECE1"/>
                </a:solidFill>
              </a:rPr>
              <a:t>CUDA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371" y="5610249"/>
            <a:ext cx="4657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>
                <a:solidFill>
                  <a:srgbClr val="FF0000"/>
                </a:solidFill>
              </a:rPr>
              <a:t>CUDA:</a:t>
            </a:r>
            <a:r>
              <a:rPr spc="-250" dirty="0">
                <a:solidFill>
                  <a:srgbClr val="FF0000"/>
                </a:solidFill>
              </a:rPr>
              <a:t> </a:t>
            </a:r>
            <a:r>
              <a:rPr spc="-85" dirty="0">
                <a:solidFill>
                  <a:srgbClr val="FF0000"/>
                </a:solidFill>
              </a:rPr>
              <a:t>The</a:t>
            </a:r>
            <a:r>
              <a:rPr spc="-185" dirty="0">
                <a:solidFill>
                  <a:srgbClr val="FF0000"/>
                </a:solidFill>
              </a:rPr>
              <a:t> </a:t>
            </a:r>
            <a:r>
              <a:rPr spc="-75" dirty="0">
                <a:solidFill>
                  <a:srgbClr val="FF0000"/>
                </a:solidFill>
              </a:rPr>
              <a:t>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8080B-3DA5-6E43-B095-33C976D7E50B}"/>
              </a:ext>
            </a:extLst>
          </p:cNvPr>
          <p:cNvSpPr txBox="1"/>
          <p:nvPr/>
        </p:nvSpPr>
        <p:spPr>
          <a:xfrm>
            <a:off x="1998371" y="1371600"/>
            <a:ext cx="280237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Thread heirarchy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Memory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BA91A-B943-8C0B-7C36-C0146111A728}"/>
              </a:ext>
            </a:extLst>
          </p:cNvPr>
          <p:cNvSpPr txBox="1"/>
          <p:nvPr/>
        </p:nvSpPr>
        <p:spPr>
          <a:xfrm>
            <a:off x="1066800" y="685800"/>
            <a:ext cx="1051560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GB" sz="2800" b="1" i="0" u="none" strike="noStrike" cap="small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Idea</a:t>
            </a:r>
          </a:p>
          <a:p>
            <a:pPr rtl="0">
              <a:buNone/>
            </a:pP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GPUs provide 2-3 order of magnitude more cores and parallelism than CPU</a:t>
            </a:r>
          </a:p>
          <a:p>
            <a:pPr rtl="0">
              <a:spcBef>
                <a:spcPts val="600"/>
              </a:spcBef>
              <a:buNone/>
            </a:pP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600"/>
              </a:spcBef>
              <a:buNone/>
            </a:pPr>
            <a:r>
              <a:rPr lang="en-GB" sz="2000" b="1" i="0" u="none" strike="noStrike" dirty="0">
                <a:solidFill>
                  <a:srgbClr val="98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conveniently program them? How to leverage this parallelism? How to make it usable from programmers? 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et’s consider the original GPU use case: Users expect games/graphics computing to work on any GPU regardless of how many SM/SP it has 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600"/>
              </a:spcBef>
              <a:buNone/>
            </a:pPr>
            <a:r>
              <a:rPr lang="en-GB" sz="20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 write code for a single thread, then scale them accordingly to the available hardware parallelism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2007 NVidia introduced </a:t>
            </a:r>
            <a:r>
              <a:rPr lang="en-GB" sz="2000" b="1" i="0" u="none" strike="noStrike" dirty="0">
                <a:solidFill>
                  <a:srgbClr val="247EB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000" b="0" i="0" u="none" strike="noStrike" dirty="0">
                <a:solidFill>
                  <a:srgbClr val="247EB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 Unified Device Architecture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an extension to C/C++ language that implement this concept. A similar programming model is provided by OpenCL.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3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061B-499B-F2D6-CC56-B7B08FD2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2C649B-D691-C593-5833-1603AF8EB908}"/>
              </a:ext>
            </a:extLst>
          </p:cNvPr>
          <p:cNvSpPr txBox="1"/>
          <p:nvPr/>
        </p:nvSpPr>
        <p:spPr>
          <a:xfrm>
            <a:off x="1066800" y="68580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GB" sz="2800" b="1" i="0" u="none" strike="noStrike" cap="small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Idea : Converting To Greyscale</a:t>
            </a:r>
          </a:p>
        </p:txBody>
      </p:sp>
      <p:pic>
        <p:nvPicPr>
          <p:cNvPr id="6" name="Picture 5" descr="A close-up of a flower&#10;&#10;AI-generated content may be incorrect.">
            <a:extLst>
              <a:ext uri="{FF2B5EF4-FFF2-40B4-BE49-F238E27FC236}">
                <a16:creationId xmlns:a16="http://schemas.microsoft.com/office/drawing/2014/main" id="{FAE4A3D7-01E8-99B8-7A03-5407CCD1C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9700"/>
            <a:ext cx="2933700" cy="476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C012-0E47-79F7-B664-22AE32727F47}"/>
              </a:ext>
            </a:extLst>
          </p:cNvPr>
          <p:cNvSpPr txBox="1"/>
          <p:nvPr/>
        </p:nvSpPr>
        <p:spPr>
          <a:xfrm>
            <a:off x="4267200" y="1209020"/>
            <a:ext cx="60987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pixel is stored as an (R, G, B) tuple. To convert it to grayscale we compute its luminance L</a:t>
            </a:r>
            <a:br>
              <a:rPr lang="en-GB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buNone/>
            </a:pPr>
            <a:r>
              <a:rPr lang="en-GB" sz="20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 = 𝛼</a:t>
            </a:r>
            <a:r>
              <a:rPr lang="en-GB" sz="2000" b="0" i="1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 + </a:t>
            </a:r>
            <a:r>
              <a:rPr lang="en-GB" sz="20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𝛽</a:t>
            </a:r>
            <a:r>
              <a:rPr lang="en-GB" sz="2000" b="0" i="1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 +</a:t>
            </a:r>
            <a:r>
              <a:rPr lang="en-GB" sz="20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𝛾</a:t>
            </a:r>
            <a:r>
              <a:rPr lang="en-GB" sz="2000" b="0" i="1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en-GB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1800" b="1" i="0" u="none" strike="noStrike" dirty="0">
                <a:solidFill>
                  <a:srgbClr val="8E4DA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Q: how would you parallelize it?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diagram of a program&#10;&#10;AI-generated content may be incorrect.">
            <a:extLst>
              <a:ext uri="{FF2B5EF4-FFF2-40B4-BE49-F238E27FC236}">
                <a16:creationId xmlns:a16="http://schemas.microsoft.com/office/drawing/2014/main" id="{0BD1E199-D6E4-1425-D7AF-899F13A1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3071068"/>
            <a:ext cx="7340600" cy="212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1123A6-7772-4DAB-4242-1D7D5147D889}"/>
              </a:ext>
            </a:extLst>
          </p:cNvPr>
          <p:cNvSpPr txBox="1"/>
          <p:nvPr/>
        </p:nvSpPr>
        <p:spPr>
          <a:xfrm>
            <a:off x="3873500" y="5439129"/>
            <a:ext cx="7848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CUDA allows the user to define the computation on the single data item (kernel). Then the HW is in charge of executing many of them (according to the user requirements) 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72FE29-1660-97AE-3E77-0567AFE6D1F9}"/>
              </a:ext>
            </a:extLst>
          </p:cNvPr>
          <p:cNvSpPr txBox="1"/>
          <p:nvPr/>
        </p:nvSpPr>
        <p:spPr>
          <a:xfrm>
            <a:off x="457200" y="628233"/>
            <a:ext cx="11582400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GB" sz="2800" b="1" i="0" u="none" strike="noStrike" cap="small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GPU is a SIMD (SIMT) Machine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is </a:t>
            </a:r>
            <a:r>
              <a:rPr lang="en-GB" sz="2000" b="1" i="0" u="none" strike="noStrike" dirty="0">
                <a:solidFill>
                  <a:srgbClr val="98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programmed using SIMD (e.g., vector) instructions 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0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 is programmed using threads 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(SPMD programming model):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thread executes the same code but operates on different data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thread has its own context (can be executed independently)</a:t>
            </a: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the HW in charge of executing these threads (grouping them – more in the next class)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GB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600"/>
              </a:spcBef>
              <a:buNone/>
            </a:pPr>
            <a:r>
              <a:rPr lang="en-GB" sz="2000" b="1" i="0" u="none" strike="noStrike" dirty="0">
                <a:solidFill>
                  <a:srgbClr val="E86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GB" sz="2000" b="1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SIMT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executing model:</a:t>
            </a:r>
            <a:endParaRPr lang="en-GB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rgbClr val="E86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en-GB" sz="2000" b="0" i="0" u="none" strike="noStrike" dirty="0">
                <a:solidFill>
                  <a:srgbClr val="E869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stream of SIMD instruction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GB" sz="2000" b="0" i="0" u="none" strike="noStrike" dirty="0">
                <a:solidFill>
                  <a:srgbClr val="1880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VLOAD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b="0" i="0" u="none" strike="noStrike" dirty="0">
                <a:solidFill>
                  <a:srgbClr val="1880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VADD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SIMT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0" i="0" u="none" strike="noStrike" dirty="0">
                <a:solidFill>
                  <a:srgbClr val="4FAF4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instruction streams (multiple threads) of scalar operations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000" b="0" i="0" u="none" strike="noStrike" dirty="0">
                <a:solidFill>
                  <a:srgbClr val="1880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68554"/>
            <a:ext cx="5642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75" dirty="0"/>
              <a:t>CUDA’s</a:t>
            </a:r>
            <a:r>
              <a:rPr spc="-160" dirty="0"/>
              <a:t> </a:t>
            </a:r>
            <a:r>
              <a:rPr spc="-105" dirty="0"/>
              <a:t>Parallelism</a:t>
            </a:r>
            <a:r>
              <a:rPr spc="-180" dirty="0"/>
              <a:t> </a:t>
            </a:r>
            <a:r>
              <a:rPr spc="-2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4601" y="2014219"/>
            <a:ext cx="136271" cy="8394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6974" y="3255074"/>
            <a:ext cx="1090041" cy="10168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74264" y="3336163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Block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9276" y="4382212"/>
            <a:ext cx="1345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block</a:t>
            </a:r>
            <a:endParaRPr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4865" y="2913889"/>
            <a:ext cx="1078991" cy="140512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04592" y="5589271"/>
            <a:ext cx="4104640" cy="864235"/>
            <a:chOff x="180592" y="5589270"/>
            <a:chExt cx="4104640" cy="864235"/>
          </a:xfrm>
        </p:grpSpPr>
        <p:sp>
          <p:nvSpPr>
            <p:cNvPr id="9" name="object 9"/>
            <p:cNvSpPr/>
            <p:nvPr/>
          </p:nvSpPr>
          <p:spPr>
            <a:xfrm>
              <a:off x="180592" y="5589270"/>
              <a:ext cx="4104640" cy="864235"/>
            </a:xfrm>
            <a:custGeom>
              <a:avLst/>
              <a:gdLst/>
              <a:ahLst/>
              <a:cxnLst/>
              <a:rect l="l" t="t" r="r" b="b"/>
              <a:pathLst>
                <a:path w="4104640" h="864235">
                  <a:moveTo>
                    <a:pt x="4104132" y="0"/>
                  </a:moveTo>
                  <a:lnTo>
                    <a:pt x="0" y="0"/>
                  </a:lnTo>
                  <a:lnTo>
                    <a:pt x="0" y="864105"/>
                  </a:lnTo>
                  <a:lnTo>
                    <a:pt x="4104132" y="864105"/>
                  </a:lnTo>
                  <a:lnTo>
                    <a:pt x="410413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032" y="5656897"/>
              <a:ext cx="1090038" cy="737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8465" y="5653852"/>
              <a:ext cx="1088517" cy="7379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145" y="5653852"/>
              <a:ext cx="1088517" cy="7379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04592" y="5589271"/>
            <a:ext cx="4104640" cy="475771"/>
          </a:xfrm>
          <a:prstGeom prst="rect">
            <a:avLst/>
          </a:prstGeom>
          <a:ln w="26424">
            <a:solidFill>
              <a:srgbClr val="385D89"/>
            </a:solidFill>
          </a:ln>
        </p:spPr>
        <p:txBody>
          <a:bodyPr vert="horz" wrap="square" lIns="0" tIns="196850" rIns="0" bIns="0" rtlCol="0">
            <a:spAutoFit/>
          </a:bodyPr>
          <a:lstStyle/>
          <a:p>
            <a:pPr marL="2527935">
              <a:spcBef>
                <a:spcPts val="155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4811" y="6486857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Arial"/>
                <a:cs typeface="Arial"/>
              </a:rPr>
              <a:t>Grid</a:t>
            </a:r>
            <a:endParaRPr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7377" y="5128263"/>
            <a:ext cx="1078989" cy="14066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16952" y="5128263"/>
            <a:ext cx="1080512" cy="14066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4689" y="5128263"/>
            <a:ext cx="1078991" cy="14066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885046" y="577362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86880" y="6515504"/>
            <a:ext cx="723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17817" y="4423103"/>
            <a:ext cx="2619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Streaming </a:t>
            </a:r>
            <a:r>
              <a:rPr spc="-10" dirty="0">
                <a:latin typeface="Arial"/>
                <a:cs typeface="Arial"/>
              </a:rPr>
              <a:t>multiprocessor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924541" y="2104385"/>
            <a:ext cx="483870" cy="483870"/>
            <a:chOff x="6400541" y="2104385"/>
            <a:chExt cx="483870" cy="483870"/>
          </a:xfrm>
        </p:grpSpPr>
        <p:sp>
          <p:nvSpPr>
            <p:cNvPr id="22" name="object 22"/>
            <p:cNvSpPr/>
            <p:nvPr/>
          </p:nvSpPr>
          <p:spPr>
            <a:xfrm>
              <a:off x="6413753" y="211759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3753" y="211759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1145" y="2354960"/>
              <a:ext cx="76200" cy="21983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225165" y="1086736"/>
            <a:ext cx="5766435" cy="140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82770" algn="l"/>
              </a:tabLst>
            </a:pPr>
            <a:r>
              <a:rPr sz="3600" b="1" spc="-15" baseline="1157" dirty="0">
                <a:latin typeface="Arial"/>
                <a:cs typeface="Arial"/>
              </a:rPr>
              <a:t>software</a:t>
            </a:r>
            <a:r>
              <a:rPr sz="3600" b="1" baseline="1157" dirty="0">
                <a:latin typeface="Arial"/>
                <a:cs typeface="Arial"/>
              </a:rPr>
              <a:t>	</a:t>
            </a:r>
            <a:r>
              <a:rPr sz="2400" b="1" spc="-10" dirty="0">
                <a:latin typeface="Arial"/>
                <a:cs typeface="Arial"/>
              </a:rPr>
              <a:t>hardware</a:t>
            </a:r>
            <a:endParaRPr sz="2400">
              <a:latin typeface="Arial"/>
              <a:cs typeface="Arial"/>
            </a:endParaRPr>
          </a:p>
          <a:p>
            <a:pPr marL="204470">
              <a:spcBef>
                <a:spcPts val="2145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0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  <a:p>
            <a:pPr marR="5080" algn="r">
              <a:spcBef>
                <a:spcPts val="1490"/>
              </a:spcBef>
            </a:pPr>
            <a:r>
              <a:rPr spc="-20" dirty="0">
                <a:latin typeface="Arial"/>
                <a:cs typeface="Arial"/>
              </a:rPr>
              <a:t>core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20384" y="1629155"/>
            <a:ext cx="0" cy="4906010"/>
          </a:xfrm>
          <a:custGeom>
            <a:avLst/>
            <a:gdLst/>
            <a:ahLst/>
            <a:cxnLst/>
            <a:rect l="l" t="t" r="r" b="b"/>
            <a:pathLst>
              <a:path h="4906009">
                <a:moveTo>
                  <a:pt x="0" y="0"/>
                </a:moveTo>
                <a:lnTo>
                  <a:pt x="0" y="4905475"/>
                </a:lnTo>
              </a:path>
            </a:pathLst>
          </a:custGeom>
          <a:ln w="9525">
            <a:solidFill>
              <a:srgbClr val="4F80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6497" y="588010"/>
            <a:ext cx="6088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75" dirty="0"/>
              <a:t>CUDA’s</a:t>
            </a:r>
            <a:r>
              <a:rPr spc="-160" dirty="0"/>
              <a:t> </a:t>
            </a:r>
            <a:r>
              <a:rPr spc="-114" dirty="0"/>
              <a:t>hierarchy</a:t>
            </a:r>
            <a:r>
              <a:rPr spc="-165" dirty="0"/>
              <a:t> </a:t>
            </a:r>
            <a:r>
              <a:rPr spc="-60" dirty="0"/>
              <a:t>of</a:t>
            </a:r>
            <a:r>
              <a:rPr spc="-160" dirty="0"/>
              <a:t> </a:t>
            </a:r>
            <a:r>
              <a:rPr spc="-4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52087"/>
            <a:ext cx="6818630" cy="3580467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Each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executes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kernel</a:t>
            </a:r>
            <a:r>
              <a:rPr sz="2400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sz="2000" b="1" dirty="0">
                <a:latin typeface="Arial"/>
                <a:cs typeface="Arial"/>
              </a:rPr>
              <a:t>One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thread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runs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core</a:t>
            </a:r>
            <a:endParaRPr sz="2000" dirty="0">
              <a:latin typeface="Arial"/>
              <a:cs typeface="Arial"/>
            </a:endParaRPr>
          </a:p>
          <a:p>
            <a:pPr marL="195580" indent="-182880">
              <a:spcBef>
                <a:spcPts val="575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Threads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logically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grouped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blocks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Threads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cooperate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Threads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different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cannot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cooperate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sz="2000" b="1" dirty="0">
                <a:latin typeface="Arial"/>
                <a:cs typeface="Arial"/>
              </a:rPr>
              <a:t>One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block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runs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SM</a:t>
            </a:r>
            <a:endParaRPr sz="2000" dirty="0">
              <a:latin typeface="Arial"/>
              <a:cs typeface="Arial"/>
            </a:endParaRPr>
          </a:p>
          <a:p>
            <a:pPr marL="195580" indent="-182880">
              <a:spcBef>
                <a:spcPts val="570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blocks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logically organized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Grid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1D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3D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Threads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unique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IDs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665" y="1369821"/>
            <a:ext cx="136271" cy="8407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45778" y="1080592"/>
            <a:ext cx="876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4038" y="2662238"/>
            <a:ext cx="1090041" cy="10168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02852" y="2743961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Block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2202" y="5445252"/>
            <a:ext cx="8928100" cy="914400"/>
          </a:xfrm>
          <a:custGeom>
            <a:avLst/>
            <a:gdLst/>
            <a:ahLst/>
            <a:cxnLst/>
            <a:rect l="l" t="t" r="r" b="b"/>
            <a:pathLst>
              <a:path w="8928100" h="914400">
                <a:moveTo>
                  <a:pt x="8775193" y="0"/>
                </a:moveTo>
                <a:lnTo>
                  <a:pt x="152399" y="0"/>
                </a:lnTo>
                <a:lnTo>
                  <a:pt x="104232" y="7766"/>
                </a:lnTo>
                <a:lnTo>
                  <a:pt x="62397" y="29395"/>
                </a:lnTo>
                <a:lnTo>
                  <a:pt x="29406" y="62380"/>
                </a:lnTo>
                <a:lnTo>
                  <a:pt x="7770" y="104218"/>
                </a:lnTo>
                <a:lnTo>
                  <a:pt x="0" y="152402"/>
                </a:lnTo>
                <a:lnTo>
                  <a:pt x="0" y="761987"/>
                </a:lnTo>
                <a:lnTo>
                  <a:pt x="7770" y="810162"/>
                </a:lnTo>
                <a:lnTo>
                  <a:pt x="29406" y="852001"/>
                </a:lnTo>
                <a:lnTo>
                  <a:pt x="62397" y="884995"/>
                </a:lnTo>
                <a:lnTo>
                  <a:pt x="104232" y="906632"/>
                </a:lnTo>
                <a:lnTo>
                  <a:pt x="152399" y="914402"/>
                </a:lnTo>
                <a:lnTo>
                  <a:pt x="8775193" y="914402"/>
                </a:lnTo>
                <a:lnTo>
                  <a:pt x="8823375" y="906632"/>
                </a:lnTo>
                <a:lnTo>
                  <a:pt x="8865212" y="884995"/>
                </a:lnTo>
                <a:lnTo>
                  <a:pt x="8898198" y="852001"/>
                </a:lnTo>
                <a:lnTo>
                  <a:pt x="8919826" y="810162"/>
                </a:lnTo>
                <a:lnTo>
                  <a:pt x="8927593" y="761987"/>
                </a:lnTo>
                <a:lnTo>
                  <a:pt x="8927593" y="152402"/>
                </a:lnTo>
                <a:lnTo>
                  <a:pt x="8919826" y="104218"/>
                </a:lnTo>
                <a:lnTo>
                  <a:pt x="8898198" y="62380"/>
                </a:lnTo>
                <a:lnTo>
                  <a:pt x="8865212" y="29395"/>
                </a:lnTo>
                <a:lnTo>
                  <a:pt x="8823375" y="7766"/>
                </a:lnTo>
                <a:lnTo>
                  <a:pt x="877519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11525" y="5700469"/>
            <a:ext cx="8567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specifies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">
              <a:spcBef>
                <a:spcPts val="95"/>
              </a:spcBef>
            </a:pPr>
            <a:r>
              <a:rPr spc="-90" dirty="0"/>
              <a:t>This</a:t>
            </a:r>
            <a:r>
              <a:rPr spc="-195" dirty="0"/>
              <a:t> </a:t>
            </a:r>
            <a:r>
              <a:rPr spc="-45" dirty="0"/>
              <a:t>is</a:t>
            </a:r>
            <a:r>
              <a:rPr spc="-180" dirty="0"/>
              <a:t> </a:t>
            </a:r>
            <a:r>
              <a:rPr spc="-95" dirty="0"/>
              <a:t>your</a:t>
            </a:r>
            <a:r>
              <a:rPr spc="-185" dirty="0"/>
              <a:t> </a:t>
            </a:r>
            <a:r>
              <a:rPr spc="-110" dirty="0"/>
              <a:t>application</a:t>
            </a:r>
            <a:r>
              <a:rPr spc="-210" dirty="0"/>
              <a:t> </a:t>
            </a:r>
            <a:r>
              <a:rPr spc="-10" dirty="0"/>
              <a:t>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1358" y="1563245"/>
            <a:ext cx="7211059" cy="5120005"/>
            <a:chOff x="967357" y="1563244"/>
            <a:chExt cx="7211059" cy="5120005"/>
          </a:xfrm>
        </p:grpSpPr>
        <p:sp>
          <p:nvSpPr>
            <p:cNvPr id="4" name="object 4"/>
            <p:cNvSpPr/>
            <p:nvPr/>
          </p:nvSpPr>
          <p:spPr>
            <a:xfrm>
              <a:off x="980692" y="1576579"/>
              <a:ext cx="7184390" cy="5093335"/>
            </a:xfrm>
            <a:custGeom>
              <a:avLst/>
              <a:gdLst/>
              <a:ahLst/>
              <a:cxnLst/>
              <a:rect l="l" t="t" r="r" b="b"/>
              <a:pathLst>
                <a:path w="7184390" h="5093334">
                  <a:moveTo>
                    <a:pt x="7184136" y="0"/>
                  </a:moveTo>
                  <a:lnTo>
                    <a:pt x="0" y="0"/>
                  </a:lnTo>
                  <a:lnTo>
                    <a:pt x="0" y="5093208"/>
                  </a:lnTo>
                  <a:lnTo>
                    <a:pt x="7184136" y="5093208"/>
                  </a:lnTo>
                  <a:lnTo>
                    <a:pt x="7184136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0692" y="1576579"/>
              <a:ext cx="7184390" cy="5093335"/>
            </a:xfrm>
            <a:custGeom>
              <a:avLst/>
              <a:gdLst/>
              <a:ahLst/>
              <a:cxnLst/>
              <a:rect l="l" t="t" r="r" b="b"/>
              <a:pathLst>
                <a:path w="7184390" h="5093334">
                  <a:moveTo>
                    <a:pt x="0" y="5093208"/>
                  </a:moveTo>
                  <a:lnTo>
                    <a:pt x="7184136" y="5093208"/>
                  </a:lnTo>
                  <a:lnTo>
                    <a:pt x="7184136" y="0"/>
                  </a:lnTo>
                  <a:lnTo>
                    <a:pt x="0" y="0"/>
                  </a:lnTo>
                  <a:lnTo>
                    <a:pt x="0" y="5093208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5741" y="1543051"/>
            <a:ext cx="1082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002" y="2276855"/>
            <a:ext cx="2156460" cy="20253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99002" y="2276855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362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0,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51960" y="2655950"/>
            <a:ext cx="483870" cy="483870"/>
            <a:chOff x="1227960" y="2655950"/>
            <a:chExt cx="483870" cy="483870"/>
          </a:xfrm>
        </p:grpSpPr>
        <p:sp>
          <p:nvSpPr>
            <p:cNvPr id="10" name="object 10"/>
            <p:cNvSpPr/>
            <p:nvPr/>
          </p:nvSpPr>
          <p:spPr>
            <a:xfrm>
              <a:off x="1241295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1295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765295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74695" y="2655950"/>
            <a:ext cx="483870" cy="483870"/>
            <a:chOff x="1750695" y="2655950"/>
            <a:chExt cx="483870" cy="483870"/>
          </a:xfrm>
        </p:grpSpPr>
        <p:sp>
          <p:nvSpPr>
            <p:cNvPr id="15" name="object 15"/>
            <p:cNvSpPr/>
            <p:nvPr/>
          </p:nvSpPr>
          <p:spPr>
            <a:xfrm>
              <a:off x="1764030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030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2906902"/>
              <a:ext cx="76200" cy="2195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288030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97427" y="2655950"/>
            <a:ext cx="483870" cy="483870"/>
            <a:chOff x="2273427" y="2655950"/>
            <a:chExt cx="483870" cy="483870"/>
          </a:xfrm>
        </p:grpSpPr>
        <p:sp>
          <p:nvSpPr>
            <p:cNvPr id="20" name="object 20"/>
            <p:cNvSpPr/>
            <p:nvPr/>
          </p:nvSpPr>
          <p:spPr>
            <a:xfrm>
              <a:off x="228676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8676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2906902"/>
              <a:ext cx="76200" cy="21958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810761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20158" y="2655950"/>
            <a:ext cx="483870" cy="483870"/>
            <a:chOff x="2796158" y="2655950"/>
            <a:chExt cx="483870" cy="483870"/>
          </a:xfrm>
        </p:grpSpPr>
        <p:sp>
          <p:nvSpPr>
            <p:cNvPr id="25" name="object 25"/>
            <p:cNvSpPr/>
            <p:nvPr/>
          </p:nvSpPr>
          <p:spPr>
            <a:xfrm>
              <a:off x="2809493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09493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333494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478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51960" y="3178682"/>
            <a:ext cx="483870" cy="483870"/>
            <a:chOff x="1227960" y="3178682"/>
            <a:chExt cx="483870" cy="483870"/>
          </a:xfrm>
        </p:grpSpPr>
        <p:sp>
          <p:nvSpPr>
            <p:cNvPr id="30" name="object 30"/>
            <p:cNvSpPr/>
            <p:nvPr/>
          </p:nvSpPr>
          <p:spPr>
            <a:xfrm>
              <a:off x="1241295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41295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765295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274695" y="3178682"/>
            <a:ext cx="483870" cy="483870"/>
            <a:chOff x="1750695" y="3178682"/>
            <a:chExt cx="483870" cy="483870"/>
          </a:xfrm>
        </p:grpSpPr>
        <p:sp>
          <p:nvSpPr>
            <p:cNvPr id="35" name="object 35"/>
            <p:cNvSpPr/>
            <p:nvPr/>
          </p:nvSpPr>
          <p:spPr>
            <a:xfrm>
              <a:off x="1764030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64030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3429634"/>
              <a:ext cx="76200" cy="21958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288030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97427" y="3178682"/>
            <a:ext cx="483870" cy="483870"/>
            <a:chOff x="2273427" y="3178682"/>
            <a:chExt cx="483870" cy="483870"/>
          </a:xfrm>
        </p:grpSpPr>
        <p:sp>
          <p:nvSpPr>
            <p:cNvPr id="40" name="object 40"/>
            <p:cNvSpPr/>
            <p:nvPr/>
          </p:nvSpPr>
          <p:spPr>
            <a:xfrm>
              <a:off x="228676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8676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3429634"/>
              <a:ext cx="76200" cy="2195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810761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320158" y="3178682"/>
            <a:ext cx="483870" cy="483870"/>
            <a:chOff x="2796158" y="3178682"/>
            <a:chExt cx="483870" cy="483870"/>
          </a:xfrm>
        </p:grpSpPr>
        <p:sp>
          <p:nvSpPr>
            <p:cNvPr id="45" name="object 45"/>
            <p:cNvSpPr/>
            <p:nvPr/>
          </p:nvSpPr>
          <p:spPr>
            <a:xfrm>
              <a:off x="2809493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493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333494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478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751960" y="3701414"/>
            <a:ext cx="483870" cy="483870"/>
            <a:chOff x="1227960" y="3701414"/>
            <a:chExt cx="483870" cy="483870"/>
          </a:xfrm>
        </p:grpSpPr>
        <p:sp>
          <p:nvSpPr>
            <p:cNvPr id="50" name="object 50"/>
            <p:cNvSpPr/>
            <p:nvPr/>
          </p:nvSpPr>
          <p:spPr>
            <a:xfrm>
              <a:off x="1241295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41295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765295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74695" y="3701414"/>
            <a:ext cx="483870" cy="483870"/>
            <a:chOff x="1750695" y="3701414"/>
            <a:chExt cx="483870" cy="483870"/>
          </a:xfrm>
        </p:grpSpPr>
        <p:sp>
          <p:nvSpPr>
            <p:cNvPr id="55" name="object 55"/>
            <p:cNvSpPr/>
            <p:nvPr/>
          </p:nvSpPr>
          <p:spPr>
            <a:xfrm>
              <a:off x="1764030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64030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3952366"/>
              <a:ext cx="76200" cy="21958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3288030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797427" y="3701414"/>
            <a:ext cx="483870" cy="483870"/>
            <a:chOff x="2273427" y="3701414"/>
            <a:chExt cx="483870" cy="483870"/>
          </a:xfrm>
        </p:grpSpPr>
        <p:sp>
          <p:nvSpPr>
            <p:cNvPr id="60" name="object 60"/>
            <p:cNvSpPr/>
            <p:nvPr/>
          </p:nvSpPr>
          <p:spPr>
            <a:xfrm>
              <a:off x="228676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28676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3952366"/>
              <a:ext cx="76200" cy="219583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810761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320158" y="3701414"/>
            <a:ext cx="483870" cy="483870"/>
            <a:chOff x="2796158" y="3701414"/>
            <a:chExt cx="483870" cy="483870"/>
          </a:xfrm>
        </p:grpSpPr>
        <p:sp>
          <p:nvSpPr>
            <p:cNvPr id="65" name="object 65"/>
            <p:cNvSpPr/>
            <p:nvPr/>
          </p:nvSpPr>
          <p:spPr>
            <a:xfrm>
              <a:off x="2809493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09493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333494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478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5484" y="2276855"/>
            <a:ext cx="2156460" cy="2025396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5015484" y="2276855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362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0,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068442" y="2655950"/>
            <a:ext cx="483870" cy="483870"/>
            <a:chOff x="3544442" y="2655950"/>
            <a:chExt cx="483870" cy="483870"/>
          </a:xfrm>
        </p:grpSpPr>
        <p:sp>
          <p:nvSpPr>
            <p:cNvPr id="72" name="object 72"/>
            <p:cNvSpPr/>
            <p:nvPr/>
          </p:nvSpPr>
          <p:spPr>
            <a:xfrm>
              <a:off x="3557777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57777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169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081778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591175" y="2655950"/>
            <a:ext cx="483870" cy="483870"/>
            <a:chOff x="4067175" y="2655950"/>
            <a:chExt cx="483870" cy="483870"/>
          </a:xfrm>
        </p:grpSpPr>
        <p:sp>
          <p:nvSpPr>
            <p:cNvPr id="77" name="object 77"/>
            <p:cNvSpPr/>
            <p:nvPr/>
          </p:nvSpPr>
          <p:spPr>
            <a:xfrm>
              <a:off x="4080509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80509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520" y="2906902"/>
              <a:ext cx="76200" cy="219583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5604510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113907" y="2655950"/>
            <a:ext cx="483870" cy="483870"/>
            <a:chOff x="4589907" y="2655950"/>
            <a:chExt cx="483870" cy="483870"/>
          </a:xfrm>
        </p:grpSpPr>
        <p:sp>
          <p:nvSpPr>
            <p:cNvPr id="82" name="object 82"/>
            <p:cNvSpPr/>
            <p:nvPr/>
          </p:nvSpPr>
          <p:spPr>
            <a:xfrm>
              <a:off x="460324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0324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109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6127241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636639" y="2655950"/>
            <a:ext cx="483870" cy="483870"/>
            <a:chOff x="5112639" y="2655950"/>
            <a:chExt cx="483870" cy="483870"/>
          </a:xfrm>
        </p:grpSpPr>
        <p:sp>
          <p:nvSpPr>
            <p:cNvPr id="87" name="object 87"/>
            <p:cNvSpPr/>
            <p:nvPr/>
          </p:nvSpPr>
          <p:spPr>
            <a:xfrm>
              <a:off x="5125974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25974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841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6649973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5068442" y="3178682"/>
            <a:ext cx="483870" cy="483870"/>
            <a:chOff x="3544442" y="3178682"/>
            <a:chExt cx="483870" cy="483870"/>
          </a:xfrm>
        </p:grpSpPr>
        <p:sp>
          <p:nvSpPr>
            <p:cNvPr id="92" name="object 92"/>
            <p:cNvSpPr/>
            <p:nvPr/>
          </p:nvSpPr>
          <p:spPr>
            <a:xfrm>
              <a:off x="3557777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57777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169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5081778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591175" y="3178682"/>
            <a:ext cx="483870" cy="483870"/>
            <a:chOff x="4067175" y="3178682"/>
            <a:chExt cx="483870" cy="483870"/>
          </a:xfrm>
        </p:grpSpPr>
        <p:sp>
          <p:nvSpPr>
            <p:cNvPr id="97" name="object 97"/>
            <p:cNvSpPr/>
            <p:nvPr/>
          </p:nvSpPr>
          <p:spPr>
            <a:xfrm>
              <a:off x="4080509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80509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520" y="3429634"/>
              <a:ext cx="76200" cy="219583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5604510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113907" y="3178682"/>
            <a:ext cx="483870" cy="483870"/>
            <a:chOff x="4589907" y="3178682"/>
            <a:chExt cx="483870" cy="483870"/>
          </a:xfrm>
        </p:grpSpPr>
        <p:sp>
          <p:nvSpPr>
            <p:cNvPr id="102" name="object 102"/>
            <p:cNvSpPr/>
            <p:nvPr/>
          </p:nvSpPr>
          <p:spPr>
            <a:xfrm>
              <a:off x="460324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0324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109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127241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636639" y="3178682"/>
            <a:ext cx="483870" cy="483870"/>
            <a:chOff x="5112639" y="3178682"/>
            <a:chExt cx="483870" cy="483870"/>
          </a:xfrm>
        </p:grpSpPr>
        <p:sp>
          <p:nvSpPr>
            <p:cNvPr id="107" name="object 107"/>
            <p:cNvSpPr/>
            <p:nvPr/>
          </p:nvSpPr>
          <p:spPr>
            <a:xfrm>
              <a:off x="5125974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25974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841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649973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5068442" y="3701414"/>
            <a:ext cx="483870" cy="483870"/>
            <a:chOff x="3544442" y="3701414"/>
            <a:chExt cx="483870" cy="483870"/>
          </a:xfrm>
        </p:grpSpPr>
        <p:sp>
          <p:nvSpPr>
            <p:cNvPr id="112" name="object 112"/>
            <p:cNvSpPr/>
            <p:nvPr/>
          </p:nvSpPr>
          <p:spPr>
            <a:xfrm>
              <a:off x="3557777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557777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169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5081778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591175" y="3701414"/>
            <a:ext cx="483870" cy="483870"/>
            <a:chOff x="4067175" y="3701414"/>
            <a:chExt cx="483870" cy="483870"/>
          </a:xfrm>
        </p:grpSpPr>
        <p:sp>
          <p:nvSpPr>
            <p:cNvPr id="117" name="object 117"/>
            <p:cNvSpPr/>
            <p:nvPr/>
          </p:nvSpPr>
          <p:spPr>
            <a:xfrm>
              <a:off x="4080509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080509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7520" y="3952366"/>
              <a:ext cx="76200" cy="219583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5604510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6113907" y="3701414"/>
            <a:ext cx="483870" cy="483870"/>
            <a:chOff x="4589907" y="3701414"/>
            <a:chExt cx="483870" cy="483870"/>
          </a:xfrm>
        </p:grpSpPr>
        <p:sp>
          <p:nvSpPr>
            <p:cNvPr id="122" name="object 122"/>
            <p:cNvSpPr/>
            <p:nvPr/>
          </p:nvSpPr>
          <p:spPr>
            <a:xfrm>
              <a:off x="460324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0324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109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6127241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6636639" y="3701414"/>
            <a:ext cx="483870" cy="483870"/>
            <a:chOff x="5112639" y="3701414"/>
            <a:chExt cx="483870" cy="483870"/>
          </a:xfrm>
        </p:grpSpPr>
        <p:sp>
          <p:nvSpPr>
            <p:cNvPr id="127" name="object 127"/>
            <p:cNvSpPr/>
            <p:nvPr/>
          </p:nvSpPr>
          <p:spPr>
            <a:xfrm>
              <a:off x="5125974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125974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841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30" name="object 130"/>
          <p:cNvSpPr txBox="1"/>
          <p:nvPr/>
        </p:nvSpPr>
        <p:spPr>
          <a:xfrm>
            <a:off x="6649973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31" name="object 1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9772" y="2276855"/>
            <a:ext cx="2156460" cy="2025396"/>
          </a:xfrm>
          <a:prstGeom prst="rect">
            <a:avLst/>
          </a:prstGeom>
        </p:spPr>
      </p:pic>
      <p:sp>
        <p:nvSpPr>
          <p:cNvPr id="132" name="object 132"/>
          <p:cNvSpPr txBox="1"/>
          <p:nvPr/>
        </p:nvSpPr>
        <p:spPr>
          <a:xfrm>
            <a:off x="7319772" y="2276855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36854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0,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7372730" y="2655950"/>
            <a:ext cx="483870" cy="483870"/>
            <a:chOff x="5848730" y="2655950"/>
            <a:chExt cx="483870" cy="483870"/>
          </a:xfrm>
        </p:grpSpPr>
        <p:sp>
          <p:nvSpPr>
            <p:cNvPr id="134" name="object 134"/>
            <p:cNvSpPr/>
            <p:nvPr/>
          </p:nvSpPr>
          <p:spPr>
            <a:xfrm>
              <a:off x="5862065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862065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9457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7386066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7895463" y="2655950"/>
            <a:ext cx="483870" cy="483870"/>
            <a:chOff x="6371463" y="2655950"/>
            <a:chExt cx="483870" cy="483870"/>
          </a:xfrm>
        </p:grpSpPr>
        <p:sp>
          <p:nvSpPr>
            <p:cNvPr id="139" name="object 139"/>
            <p:cNvSpPr/>
            <p:nvPr/>
          </p:nvSpPr>
          <p:spPr>
            <a:xfrm>
              <a:off x="6384798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384798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808" y="2906902"/>
              <a:ext cx="76200" cy="219583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7908798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8418195" y="2655950"/>
            <a:ext cx="483870" cy="483870"/>
            <a:chOff x="6894195" y="2655950"/>
            <a:chExt cx="483870" cy="483870"/>
          </a:xfrm>
        </p:grpSpPr>
        <p:sp>
          <p:nvSpPr>
            <p:cNvPr id="144" name="object 144"/>
            <p:cNvSpPr/>
            <p:nvPr/>
          </p:nvSpPr>
          <p:spPr>
            <a:xfrm>
              <a:off x="6907530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907530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3397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8431530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8940927" y="2655950"/>
            <a:ext cx="483870" cy="483870"/>
            <a:chOff x="7416927" y="2655950"/>
            <a:chExt cx="483870" cy="483870"/>
          </a:xfrm>
        </p:grpSpPr>
        <p:sp>
          <p:nvSpPr>
            <p:cNvPr id="149" name="object 149"/>
            <p:cNvSpPr/>
            <p:nvPr/>
          </p:nvSpPr>
          <p:spPr>
            <a:xfrm>
              <a:off x="743026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430262" y="26692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129" y="2906648"/>
              <a:ext cx="76200" cy="219837"/>
            </a:xfrm>
            <a:prstGeom prst="rect">
              <a:avLst/>
            </a:prstGeom>
          </p:spPr>
        </p:pic>
      </p:grpSp>
      <p:sp>
        <p:nvSpPr>
          <p:cNvPr id="152" name="object 152"/>
          <p:cNvSpPr txBox="1"/>
          <p:nvPr/>
        </p:nvSpPr>
        <p:spPr>
          <a:xfrm>
            <a:off x="8954261" y="2669285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7372730" y="3178682"/>
            <a:ext cx="483870" cy="483870"/>
            <a:chOff x="5848730" y="3178682"/>
            <a:chExt cx="483870" cy="483870"/>
          </a:xfrm>
        </p:grpSpPr>
        <p:sp>
          <p:nvSpPr>
            <p:cNvPr id="154" name="object 154"/>
            <p:cNvSpPr/>
            <p:nvPr/>
          </p:nvSpPr>
          <p:spPr>
            <a:xfrm>
              <a:off x="5862065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862065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9457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386066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7895463" y="3178682"/>
            <a:ext cx="483870" cy="483870"/>
            <a:chOff x="6371463" y="3178682"/>
            <a:chExt cx="483870" cy="483870"/>
          </a:xfrm>
        </p:grpSpPr>
        <p:sp>
          <p:nvSpPr>
            <p:cNvPr id="159" name="object 159"/>
            <p:cNvSpPr/>
            <p:nvPr/>
          </p:nvSpPr>
          <p:spPr>
            <a:xfrm>
              <a:off x="6384798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384798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808" y="3429634"/>
              <a:ext cx="76200" cy="219583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7908798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8418195" y="3178682"/>
            <a:ext cx="483870" cy="483870"/>
            <a:chOff x="6894195" y="3178682"/>
            <a:chExt cx="483870" cy="483870"/>
          </a:xfrm>
        </p:grpSpPr>
        <p:sp>
          <p:nvSpPr>
            <p:cNvPr id="164" name="object 164"/>
            <p:cNvSpPr/>
            <p:nvPr/>
          </p:nvSpPr>
          <p:spPr>
            <a:xfrm>
              <a:off x="6907530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907530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3397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167" name="object 167"/>
          <p:cNvSpPr txBox="1"/>
          <p:nvPr/>
        </p:nvSpPr>
        <p:spPr>
          <a:xfrm>
            <a:off x="8431530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8940927" y="3178682"/>
            <a:ext cx="483870" cy="483870"/>
            <a:chOff x="7416927" y="3178682"/>
            <a:chExt cx="483870" cy="483870"/>
          </a:xfrm>
        </p:grpSpPr>
        <p:sp>
          <p:nvSpPr>
            <p:cNvPr id="169" name="object 169"/>
            <p:cNvSpPr/>
            <p:nvPr/>
          </p:nvSpPr>
          <p:spPr>
            <a:xfrm>
              <a:off x="743026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430262" y="31920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129" y="3429380"/>
              <a:ext cx="76200" cy="219837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8954261" y="319201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73" name="object 173"/>
          <p:cNvGrpSpPr/>
          <p:nvPr/>
        </p:nvGrpSpPr>
        <p:grpSpPr>
          <a:xfrm>
            <a:off x="7372730" y="3701414"/>
            <a:ext cx="483870" cy="483870"/>
            <a:chOff x="5848730" y="3701414"/>
            <a:chExt cx="483870" cy="483870"/>
          </a:xfrm>
        </p:grpSpPr>
        <p:sp>
          <p:nvSpPr>
            <p:cNvPr id="174" name="object 174"/>
            <p:cNvSpPr/>
            <p:nvPr/>
          </p:nvSpPr>
          <p:spPr>
            <a:xfrm>
              <a:off x="5862065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862065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9457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77" name="object 177"/>
          <p:cNvSpPr txBox="1"/>
          <p:nvPr/>
        </p:nvSpPr>
        <p:spPr>
          <a:xfrm>
            <a:off x="7386066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7895463" y="3701414"/>
            <a:ext cx="483870" cy="483870"/>
            <a:chOff x="6371463" y="3701414"/>
            <a:chExt cx="483870" cy="483870"/>
          </a:xfrm>
        </p:grpSpPr>
        <p:sp>
          <p:nvSpPr>
            <p:cNvPr id="179" name="object 179"/>
            <p:cNvSpPr/>
            <p:nvPr/>
          </p:nvSpPr>
          <p:spPr>
            <a:xfrm>
              <a:off x="6384798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384798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808" y="3952366"/>
              <a:ext cx="76200" cy="219583"/>
            </a:xfrm>
            <a:prstGeom prst="rect">
              <a:avLst/>
            </a:prstGeom>
          </p:spPr>
        </p:pic>
      </p:grpSp>
      <p:sp>
        <p:nvSpPr>
          <p:cNvPr id="182" name="object 182"/>
          <p:cNvSpPr txBox="1"/>
          <p:nvPr/>
        </p:nvSpPr>
        <p:spPr>
          <a:xfrm>
            <a:off x="7908798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8418195" y="3701414"/>
            <a:ext cx="483870" cy="483870"/>
            <a:chOff x="6894195" y="3701414"/>
            <a:chExt cx="483870" cy="483870"/>
          </a:xfrm>
        </p:grpSpPr>
        <p:sp>
          <p:nvSpPr>
            <p:cNvPr id="184" name="object 184"/>
            <p:cNvSpPr/>
            <p:nvPr/>
          </p:nvSpPr>
          <p:spPr>
            <a:xfrm>
              <a:off x="6907530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907530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3397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8431530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8940927" y="3701414"/>
            <a:ext cx="483870" cy="483870"/>
            <a:chOff x="7416927" y="3701414"/>
            <a:chExt cx="483870" cy="483870"/>
          </a:xfrm>
        </p:grpSpPr>
        <p:sp>
          <p:nvSpPr>
            <p:cNvPr id="189" name="object 189"/>
            <p:cNvSpPr/>
            <p:nvPr/>
          </p:nvSpPr>
          <p:spPr>
            <a:xfrm>
              <a:off x="743026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430262" y="37147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6129" y="3952112"/>
              <a:ext cx="76200" cy="219837"/>
            </a:xfrm>
            <a:prstGeom prst="rect">
              <a:avLst/>
            </a:prstGeom>
          </p:spPr>
        </p:pic>
      </p:grpSp>
      <p:sp>
        <p:nvSpPr>
          <p:cNvPr id="192" name="object 192"/>
          <p:cNvSpPr txBox="1"/>
          <p:nvPr/>
        </p:nvSpPr>
        <p:spPr>
          <a:xfrm>
            <a:off x="8954261" y="3714750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93" name="object 19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1197" y="4500369"/>
            <a:ext cx="2156460" cy="2025396"/>
          </a:xfrm>
          <a:prstGeom prst="rect">
            <a:avLst/>
          </a:prstGeom>
        </p:spPr>
      </p:pic>
      <p:sp>
        <p:nvSpPr>
          <p:cNvPr id="194" name="object 194"/>
          <p:cNvSpPr txBox="1"/>
          <p:nvPr/>
        </p:nvSpPr>
        <p:spPr>
          <a:xfrm>
            <a:off x="2711197" y="4500370"/>
            <a:ext cx="2156460" cy="265457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35585">
              <a:spcBef>
                <a:spcPts val="150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1,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2764155" y="4879466"/>
            <a:ext cx="483870" cy="483870"/>
            <a:chOff x="1240155" y="4879466"/>
            <a:chExt cx="483870" cy="483870"/>
          </a:xfrm>
        </p:grpSpPr>
        <p:sp>
          <p:nvSpPr>
            <p:cNvPr id="196" name="object 196"/>
            <p:cNvSpPr/>
            <p:nvPr/>
          </p:nvSpPr>
          <p:spPr>
            <a:xfrm>
              <a:off x="1253490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253490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881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199" name="object 199"/>
          <p:cNvSpPr txBox="1"/>
          <p:nvPr/>
        </p:nvSpPr>
        <p:spPr>
          <a:xfrm>
            <a:off x="2777490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3286886" y="4879466"/>
            <a:ext cx="483870" cy="483870"/>
            <a:chOff x="1762886" y="4879466"/>
            <a:chExt cx="483870" cy="483870"/>
          </a:xfrm>
        </p:grpSpPr>
        <p:sp>
          <p:nvSpPr>
            <p:cNvPr id="201" name="object 201"/>
            <p:cNvSpPr/>
            <p:nvPr/>
          </p:nvSpPr>
          <p:spPr>
            <a:xfrm>
              <a:off x="177622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7622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3231" y="5130418"/>
              <a:ext cx="76200" cy="219583"/>
            </a:xfrm>
            <a:prstGeom prst="rect">
              <a:avLst/>
            </a:prstGeom>
          </p:spPr>
        </p:pic>
      </p:grpSp>
      <p:sp>
        <p:nvSpPr>
          <p:cNvPr id="204" name="object 204"/>
          <p:cNvSpPr txBox="1"/>
          <p:nvPr/>
        </p:nvSpPr>
        <p:spPr>
          <a:xfrm>
            <a:off x="3300222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3809619" y="4879466"/>
            <a:ext cx="483870" cy="483870"/>
            <a:chOff x="2285619" y="4879466"/>
            <a:chExt cx="483870" cy="483870"/>
          </a:xfrm>
        </p:grpSpPr>
        <p:sp>
          <p:nvSpPr>
            <p:cNvPr id="206" name="object 206"/>
            <p:cNvSpPr/>
            <p:nvPr/>
          </p:nvSpPr>
          <p:spPr>
            <a:xfrm>
              <a:off x="2298954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298954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5964" y="5130418"/>
              <a:ext cx="76200" cy="219583"/>
            </a:xfrm>
            <a:prstGeom prst="rect">
              <a:avLst/>
            </a:prstGeom>
          </p:spPr>
        </p:pic>
      </p:grpSp>
      <p:sp>
        <p:nvSpPr>
          <p:cNvPr id="209" name="object 209"/>
          <p:cNvSpPr txBox="1"/>
          <p:nvPr/>
        </p:nvSpPr>
        <p:spPr>
          <a:xfrm>
            <a:off x="3822954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4332351" y="4879466"/>
            <a:ext cx="483870" cy="483870"/>
            <a:chOff x="2808351" y="4879466"/>
            <a:chExt cx="483870" cy="483870"/>
          </a:xfrm>
        </p:grpSpPr>
        <p:sp>
          <p:nvSpPr>
            <p:cNvPr id="211" name="object 211"/>
            <p:cNvSpPr/>
            <p:nvPr/>
          </p:nvSpPr>
          <p:spPr>
            <a:xfrm>
              <a:off x="2821686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21686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7553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214" name="object 214"/>
          <p:cNvSpPr txBox="1"/>
          <p:nvPr/>
        </p:nvSpPr>
        <p:spPr>
          <a:xfrm>
            <a:off x="4345686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4780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5" name="object 215"/>
          <p:cNvGrpSpPr/>
          <p:nvPr/>
        </p:nvGrpSpPr>
        <p:grpSpPr>
          <a:xfrm>
            <a:off x="2764155" y="5402197"/>
            <a:ext cx="483870" cy="483870"/>
            <a:chOff x="1240155" y="5402197"/>
            <a:chExt cx="483870" cy="483870"/>
          </a:xfrm>
        </p:grpSpPr>
        <p:sp>
          <p:nvSpPr>
            <p:cNvPr id="216" name="object 216"/>
            <p:cNvSpPr/>
            <p:nvPr/>
          </p:nvSpPr>
          <p:spPr>
            <a:xfrm>
              <a:off x="1253490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253490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0881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219" name="object 219"/>
          <p:cNvSpPr txBox="1"/>
          <p:nvPr/>
        </p:nvSpPr>
        <p:spPr>
          <a:xfrm>
            <a:off x="2777490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3286886" y="5402197"/>
            <a:ext cx="483870" cy="483870"/>
            <a:chOff x="1762886" y="5402197"/>
            <a:chExt cx="483870" cy="483870"/>
          </a:xfrm>
        </p:grpSpPr>
        <p:sp>
          <p:nvSpPr>
            <p:cNvPr id="221" name="object 221"/>
            <p:cNvSpPr/>
            <p:nvPr/>
          </p:nvSpPr>
          <p:spPr>
            <a:xfrm>
              <a:off x="177622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77622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3231" y="5653176"/>
              <a:ext cx="76200" cy="219556"/>
            </a:xfrm>
            <a:prstGeom prst="rect">
              <a:avLst/>
            </a:prstGeom>
          </p:spPr>
        </p:pic>
      </p:grpSp>
      <p:sp>
        <p:nvSpPr>
          <p:cNvPr id="224" name="object 224"/>
          <p:cNvSpPr txBox="1"/>
          <p:nvPr/>
        </p:nvSpPr>
        <p:spPr>
          <a:xfrm>
            <a:off x="3300222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3809619" y="5402197"/>
            <a:ext cx="483870" cy="483870"/>
            <a:chOff x="2285619" y="5402197"/>
            <a:chExt cx="483870" cy="483870"/>
          </a:xfrm>
        </p:grpSpPr>
        <p:sp>
          <p:nvSpPr>
            <p:cNvPr id="226" name="object 226"/>
            <p:cNvSpPr/>
            <p:nvPr/>
          </p:nvSpPr>
          <p:spPr>
            <a:xfrm>
              <a:off x="2298954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298954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5964" y="5653176"/>
              <a:ext cx="76200" cy="219556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3822954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4332351" y="5402197"/>
            <a:ext cx="483870" cy="483870"/>
            <a:chOff x="2808351" y="5402197"/>
            <a:chExt cx="483870" cy="483870"/>
          </a:xfrm>
        </p:grpSpPr>
        <p:sp>
          <p:nvSpPr>
            <p:cNvPr id="231" name="object 231"/>
            <p:cNvSpPr/>
            <p:nvPr/>
          </p:nvSpPr>
          <p:spPr>
            <a:xfrm>
              <a:off x="2821686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821686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7553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234" name="object 234"/>
          <p:cNvSpPr txBox="1"/>
          <p:nvPr/>
        </p:nvSpPr>
        <p:spPr>
          <a:xfrm>
            <a:off x="4345686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478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2764155" y="5924932"/>
            <a:ext cx="483870" cy="483870"/>
            <a:chOff x="1240155" y="5924932"/>
            <a:chExt cx="483870" cy="483870"/>
          </a:xfrm>
        </p:grpSpPr>
        <p:sp>
          <p:nvSpPr>
            <p:cNvPr id="236" name="object 236"/>
            <p:cNvSpPr/>
            <p:nvPr/>
          </p:nvSpPr>
          <p:spPr>
            <a:xfrm>
              <a:off x="1253490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53490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881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239" name="object 239"/>
          <p:cNvSpPr txBox="1"/>
          <p:nvPr/>
        </p:nvSpPr>
        <p:spPr>
          <a:xfrm>
            <a:off x="2777490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3286886" y="5924932"/>
            <a:ext cx="483870" cy="483870"/>
            <a:chOff x="1762886" y="5924932"/>
            <a:chExt cx="483870" cy="483870"/>
          </a:xfrm>
        </p:grpSpPr>
        <p:sp>
          <p:nvSpPr>
            <p:cNvPr id="241" name="object 241"/>
            <p:cNvSpPr/>
            <p:nvPr/>
          </p:nvSpPr>
          <p:spPr>
            <a:xfrm>
              <a:off x="177622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77622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3231" y="6175910"/>
              <a:ext cx="76200" cy="219556"/>
            </a:xfrm>
            <a:prstGeom prst="rect">
              <a:avLst/>
            </a:prstGeom>
          </p:spPr>
        </p:pic>
      </p:grpSp>
      <p:sp>
        <p:nvSpPr>
          <p:cNvPr id="244" name="object 244"/>
          <p:cNvSpPr txBox="1"/>
          <p:nvPr/>
        </p:nvSpPr>
        <p:spPr>
          <a:xfrm>
            <a:off x="3300222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3809619" y="5924932"/>
            <a:ext cx="483870" cy="483870"/>
            <a:chOff x="2285619" y="5924932"/>
            <a:chExt cx="483870" cy="483870"/>
          </a:xfrm>
        </p:grpSpPr>
        <p:sp>
          <p:nvSpPr>
            <p:cNvPr id="246" name="object 246"/>
            <p:cNvSpPr/>
            <p:nvPr/>
          </p:nvSpPr>
          <p:spPr>
            <a:xfrm>
              <a:off x="2298954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298954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5964" y="6175910"/>
              <a:ext cx="76200" cy="219556"/>
            </a:xfrm>
            <a:prstGeom prst="rect">
              <a:avLst/>
            </a:prstGeom>
          </p:spPr>
        </p:pic>
      </p:grpSp>
      <p:sp>
        <p:nvSpPr>
          <p:cNvPr id="249" name="object 249"/>
          <p:cNvSpPr txBox="1"/>
          <p:nvPr/>
        </p:nvSpPr>
        <p:spPr>
          <a:xfrm>
            <a:off x="3822954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4332351" y="5924932"/>
            <a:ext cx="483870" cy="483870"/>
            <a:chOff x="2808351" y="5924932"/>
            <a:chExt cx="483870" cy="483870"/>
          </a:xfrm>
        </p:grpSpPr>
        <p:sp>
          <p:nvSpPr>
            <p:cNvPr id="251" name="object 251"/>
            <p:cNvSpPr/>
            <p:nvPr/>
          </p:nvSpPr>
          <p:spPr>
            <a:xfrm>
              <a:off x="2821686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821686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7553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254" name="object 254"/>
          <p:cNvSpPr txBox="1"/>
          <p:nvPr/>
        </p:nvSpPr>
        <p:spPr>
          <a:xfrm>
            <a:off x="4345686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478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55" name="object 25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27676" y="4500369"/>
            <a:ext cx="2156460" cy="2025396"/>
          </a:xfrm>
          <a:prstGeom prst="rect">
            <a:avLst/>
          </a:prstGeom>
        </p:spPr>
      </p:pic>
      <p:sp>
        <p:nvSpPr>
          <p:cNvPr id="256" name="object 256"/>
          <p:cNvSpPr txBox="1"/>
          <p:nvPr/>
        </p:nvSpPr>
        <p:spPr>
          <a:xfrm>
            <a:off x="5027676" y="4500370"/>
            <a:ext cx="2156460" cy="265457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36220">
              <a:spcBef>
                <a:spcPts val="150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1,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7" name="object 257"/>
          <p:cNvGrpSpPr/>
          <p:nvPr/>
        </p:nvGrpSpPr>
        <p:grpSpPr>
          <a:xfrm>
            <a:off x="5080635" y="4879466"/>
            <a:ext cx="483870" cy="483870"/>
            <a:chOff x="3556635" y="4879466"/>
            <a:chExt cx="483870" cy="483870"/>
          </a:xfrm>
        </p:grpSpPr>
        <p:sp>
          <p:nvSpPr>
            <p:cNvPr id="258" name="object 258"/>
            <p:cNvSpPr/>
            <p:nvPr/>
          </p:nvSpPr>
          <p:spPr>
            <a:xfrm>
              <a:off x="3569970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69970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7361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261" name="object 261"/>
          <p:cNvSpPr txBox="1"/>
          <p:nvPr/>
        </p:nvSpPr>
        <p:spPr>
          <a:xfrm>
            <a:off x="5093970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62" name="object 262"/>
          <p:cNvGrpSpPr/>
          <p:nvPr/>
        </p:nvGrpSpPr>
        <p:grpSpPr>
          <a:xfrm>
            <a:off x="5603366" y="4879466"/>
            <a:ext cx="483870" cy="483870"/>
            <a:chOff x="4079366" y="4879466"/>
            <a:chExt cx="483870" cy="483870"/>
          </a:xfrm>
        </p:grpSpPr>
        <p:sp>
          <p:nvSpPr>
            <p:cNvPr id="263" name="object 263"/>
            <p:cNvSpPr/>
            <p:nvPr/>
          </p:nvSpPr>
          <p:spPr>
            <a:xfrm>
              <a:off x="409270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09270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9711" y="5130418"/>
              <a:ext cx="76200" cy="219583"/>
            </a:xfrm>
            <a:prstGeom prst="rect">
              <a:avLst/>
            </a:prstGeom>
          </p:spPr>
        </p:pic>
      </p:grpSp>
      <p:sp>
        <p:nvSpPr>
          <p:cNvPr id="266" name="object 266"/>
          <p:cNvSpPr txBox="1"/>
          <p:nvPr/>
        </p:nvSpPr>
        <p:spPr>
          <a:xfrm>
            <a:off x="5616702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6126098" y="4879466"/>
            <a:ext cx="483870" cy="483870"/>
            <a:chOff x="4602098" y="4879466"/>
            <a:chExt cx="483870" cy="483870"/>
          </a:xfrm>
        </p:grpSpPr>
        <p:sp>
          <p:nvSpPr>
            <p:cNvPr id="268" name="object 268"/>
            <p:cNvSpPr/>
            <p:nvPr/>
          </p:nvSpPr>
          <p:spPr>
            <a:xfrm>
              <a:off x="4615433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615433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1301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271" name="object 271"/>
          <p:cNvSpPr txBox="1"/>
          <p:nvPr/>
        </p:nvSpPr>
        <p:spPr>
          <a:xfrm>
            <a:off x="6139434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72" name="object 272"/>
          <p:cNvGrpSpPr/>
          <p:nvPr/>
        </p:nvGrpSpPr>
        <p:grpSpPr>
          <a:xfrm>
            <a:off x="6648830" y="4879466"/>
            <a:ext cx="483870" cy="483870"/>
            <a:chOff x="5124830" y="4879466"/>
            <a:chExt cx="483870" cy="483870"/>
          </a:xfrm>
        </p:grpSpPr>
        <p:sp>
          <p:nvSpPr>
            <p:cNvPr id="273" name="object 273"/>
            <p:cNvSpPr/>
            <p:nvPr/>
          </p:nvSpPr>
          <p:spPr>
            <a:xfrm>
              <a:off x="5138165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138165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4033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276" name="object 276"/>
          <p:cNvSpPr txBox="1"/>
          <p:nvPr/>
        </p:nvSpPr>
        <p:spPr>
          <a:xfrm>
            <a:off x="6662166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5415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77" name="object 277"/>
          <p:cNvGrpSpPr/>
          <p:nvPr/>
        </p:nvGrpSpPr>
        <p:grpSpPr>
          <a:xfrm>
            <a:off x="5080635" y="5402197"/>
            <a:ext cx="483870" cy="483870"/>
            <a:chOff x="3556635" y="5402197"/>
            <a:chExt cx="483870" cy="483870"/>
          </a:xfrm>
        </p:grpSpPr>
        <p:sp>
          <p:nvSpPr>
            <p:cNvPr id="278" name="object 278"/>
            <p:cNvSpPr/>
            <p:nvPr/>
          </p:nvSpPr>
          <p:spPr>
            <a:xfrm>
              <a:off x="3569970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569970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7361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281" name="object 281"/>
          <p:cNvSpPr txBox="1"/>
          <p:nvPr/>
        </p:nvSpPr>
        <p:spPr>
          <a:xfrm>
            <a:off x="5093970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2" name="object 282"/>
          <p:cNvGrpSpPr/>
          <p:nvPr/>
        </p:nvGrpSpPr>
        <p:grpSpPr>
          <a:xfrm>
            <a:off x="5603366" y="5402197"/>
            <a:ext cx="483870" cy="483870"/>
            <a:chOff x="4079366" y="5402197"/>
            <a:chExt cx="483870" cy="483870"/>
          </a:xfrm>
        </p:grpSpPr>
        <p:sp>
          <p:nvSpPr>
            <p:cNvPr id="283" name="object 283"/>
            <p:cNvSpPr/>
            <p:nvPr/>
          </p:nvSpPr>
          <p:spPr>
            <a:xfrm>
              <a:off x="409270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09270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5" name="object 2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9711" y="5653176"/>
              <a:ext cx="76200" cy="219556"/>
            </a:xfrm>
            <a:prstGeom prst="rect">
              <a:avLst/>
            </a:prstGeom>
          </p:spPr>
        </p:pic>
      </p:grpSp>
      <p:sp>
        <p:nvSpPr>
          <p:cNvPr id="286" name="object 286"/>
          <p:cNvSpPr txBox="1"/>
          <p:nvPr/>
        </p:nvSpPr>
        <p:spPr>
          <a:xfrm>
            <a:off x="5616702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6126098" y="5402197"/>
            <a:ext cx="483870" cy="483870"/>
            <a:chOff x="4602098" y="5402197"/>
            <a:chExt cx="483870" cy="483870"/>
          </a:xfrm>
        </p:grpSpPr>
        <p:sp>
          <p:nvSpPr>
            <p:cNvPr id="288" name="object 288"/>
            <p:cNvSpPr/>
            <p:nvPr/>
          </p:nvSpPr>
          <p:spPr>
            <a:xfrm>
              <a:off x="4615433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615433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1301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291" name="object 291"/>
          <p:cNvSpPr txBox="1"/>
          <p:nvPr/>
        </p:nvSpPr>
        <p:spPr>
          <a:xfrm>
            <a:off x="6139434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6648830" y="5402197"/>
            <a:ext cx="483870" cy="483870"/>
            <a:chOff x="5124830" y="5402197"/>
            <a:chExt cx="483870" cy="483870"/>
          </a:xfrm>
        </p:grpSpPr>
        <p:sp>
          <p:nvSpPr>
            <p:cNvPr id="293" name="object 293"/>
            <p:cNvSpPr/>
            <p:nvPr/>
          </p:nvSpPr>
          <p:spPr>
            <a:xfrm>
              <a:off x="5138165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38165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5" name="object 2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4033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296" name="object 296"/>
          <p:cNvSpPr txBox="1"/>
          <p:nvPr/>
        </p:nvSpPr>
        <p:spPr>
          <a:xfrm>
            <a:off x="6662166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5080635" y="5924932"/>
            <a:ext cx="483870" cy="483870"/>
            <a:chOff x="3556635" y="5924932"/>
            <a:chExt cx="483870" cy="483870"/>
          </a:xfrm>
        </p:grpSpPr>
        <p:sp>
          <p:nvSpPr>
            <p:cNvPr id="298" name="object 298"/>
            <p:cNvSpPr/>
            <p:nvPr/>
          </p:nvSpPr>
          <p:spPr>
            <a:xfrm>
              <a:off x="3569970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569970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0" name="object 3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7361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301" name="object 301"/>
          <p:cNvSpPr txBox="1"/>
          <p:nvPr/>
        </p:nvSpPr>
        <p:spPr>
          <a:xfrm>
            <a:off x="5093970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02" name="object 302"/>
          <p:cNvGrpSpPr/>
          <p:nvPr/>
        </p:nvGrpSpPr>
        <p:grpSpPr>
          <a:xfrm>
            <a:off x="5603366" y="5924932"/>
            <a:ext cx="483870" cy="483870"/>
            <a:chOff x="4079366" y="5924932"/>
            <a:chExt cx="483870" cy="483870"/>
          </a:xfrm>
        </p:grpSpPr>
        <p:sp>
          <p:nvSpPr>
            <p:cNvPr id="303" name="object 303"/>
            <p:cNvSpPr/>
            <p:nvPr/>
          </p:nvSpPr>
          <p:spPr>
            <a:xfrm>
              <a:off x="409270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09270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5" name="object 30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9711" y="6175910"/>
              <a:ext cx="76200" cy="219556"/>
            </a:xfrm>
            <a:prstGeom prst="rect">
              <a:avLst/>
            </a:prstGeom>
          </p:spPr>
        </p:pic>
      </p:grpSp>
      <p:sp>
        <p:nvSpPr>
          <p:cNvPr id="306" name="object 306"/>
          <p:cNvSpPr txBox="1"/>
          <p:nvPr/>
        </p:nvSpPr>
        <p:spPr>
          <a:xfrm>
            <a:off x="5616702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07" name="object 307"/>
          <p:cNvGrpSpPr/>
          <p:nvPr/>
        </p:nvGrpSpPr>
        <p:grpSpPr>
          <a:xfrm>
            <a:off x="6126098" y="5924932"/>
            <a:ext cx="483870" cy="483870"/>
            <a:chOff x="4602098" y="5924932"/>
            <a:chExt cx="483870" cy="483870"/>
          </a:xfrm>
        </p:grpSpPr>
        <p:sp>
          <p:nvSpPr>
            <p:cNvPr id="308" name="object 308"/>
            <p:cNvSpPr/>
            <p:nvPr/>
          </p:nvSpPr>
          <p:spPr>
            <a:xfrm>
              <a:off x="4615433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615433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1301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311" name="object 311"/>
          <p:cNvSpPr txBox="1"/>
          <p:nvPr/>
        </p:nvSpPr>
        <p:spPr>
          <a:xfrm>
            <a:off x="6139434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12" name="object 312"/>
          <p:cNvGrpSpPr/>
          <p:nvPr/>
        </p:nvGrpSpPr>
        <p:grpSpPr>
          <a:xfrm>
            <a:off x="6648830" y="5924932"/>
            <a:ext cx="483870" cy="483870"/>
            <a:chOff x="5124830" y="5924932"/>
            <a:chExt cx="483870" cy="483870"/>
          </a:xfrm>
        </p:grpSpPr>
        <p:sp>
          <p:nvSpPr>
            <p:cNvPr id="313" name="object 313"/>
            <p:cNvSpPr/>
            <p:nvPr/>
          </p:nvSpPr>
          <p:spPr>
            <a:xfrm>
              <a:off x="5138165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138165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4033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316" name="object 316"/>
          <p:cNvSpPr txBox="1"/>
          <p:nvPr/>
        </p:nvSpPr>
        <p:spPr>
          <a:xfrm>
            <a:off x="6662166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5415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17" name="object 3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31964" y="4500369"/>
            <a:ext cx="2156460" cy="2025396"/>
          </a:xfrm>
          <a:prstGeom prst="rect">
            <a:avLst/>
          </a:prstGeom>
        </p:spPr>
      </p:pic>
      <p:sp>
        <p:nvSpPr>
          <p:cNvPr id="318" name="object 318"/>
          <p:cNvSpPr txBox="1"/>
          <p:nvPr/>
        </p:nvSpPr>
        <p:spPr>
          <a:xfrm>
            <a:off x="7331964" y="4500370"/>
            <a:ext cx="2156460" cy="265457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36220">
              <a:spcBef>
                <a:spcPts val="150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1,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19" name="object 319"/>
          <p:cNvGrpSpPr/>
          <p:nvPr/>
        </p:nvGrpSpPr>
        <p:grpSpPr>
          <a:xfrm>
            <a:off x="7384923" y="4879466"/>
            <a:ext cx="483870" cy="483870"/>
            <a:chOff x="5860923" y="4879466"/>
            <a:chExt cx="483870" cy="483870"/>
          </a:xfrm>
        </p:grpSpPr>
        <p:sp>
          <p:nvSpPr>
            <p:cNvPr id="320" name="object 320"/>
            <p:cNvSpPr/>
            <p:nvPr/>
          </p:nvSpPr>
          <p:spPr>
            <a:xfrm>
              <a:off x="5874258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74258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1268" y="5130418"/>
              <a:ext cx="76200" cy="219583"/>
            </a:xfrm>
            <a:prstGeom prst="rect">
              <a:avLst/>
            </a:prstGeom>
          </p:spPr>
        </p:pic>
      </p:grpSp>
      <p:sp>
        <p:nvSpPr>
          <p:cNvPr id="323" name="object 323"/>
          <p:cNvSpPr txBox="1"/>
          <p:nvPr/>
        </p:nvSpPr>
        <p:spPr>
          <a:xfrm>
            <a:off x="7398258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6050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7907654" y="4879466"/>
            <a:ext cx="483870" cy="483870"/>
            <a:chOff x="6383654" y="4879466"/>
            <a:chExt cx="483870" cy="483870"/>
          </a:xfrm>
        </p:grpSpPr>
        <p:sp>
          <p:nvSpPr>
            <p:cNvPr id="325" name="object 325"/>
            <p:cNvSpPr/>
            <p:nvPr/>
          </p:nvSpPr>
          <p:spPr>
            <a:xfrm>
              <a:off x="6396989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396989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4000" y="5130418"/>
              <a:ext cx="76200" cy="219583"/>
            </a:xfrm>
            <a:prstGeom prst="rect">
              <a:avLst/>
            </a:prstGeom>
          </p:spPr>
        </p:pic>
      </p:grpSp>
      <p:sp>
        <p:nvSpPr>
          <p:cNvPr id="328" name="object 328"/>
          <p:cNvSpPr txBox="1"/>
          <p:nvPr/>
        </p:nvSpPr>
        <p:spPr>
          <a:xfrm>
            <a:off x="7920990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6050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8430386" y="4879466"/>
            <a:ext cx="483870" cy="483870"/>
            <a:chOff x="6906386" y="4879466"/>
            <a:chExt cx="483870" cy="483870"/>
          </a:xfrm>
        </p:grpSpPr>
        <p:sp>
          <p:nvSpPr>
            <p:cNvPr id="330" name="object 330"/>
            <p:cNvSpPr/>
            <p:nvPr/>
          </p:nvSpPr>
          <p:spPr>
            <a:xfrm>
              <a:off x="691972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919721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2" name="object 3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5589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333" name="object 333"/>
          <p:cNvSpPr txBox="1"/>
          <p:nvPr/>
        </p:nvSpPr>
        <p:spPr>
          <a:xfrm>
            <a:off x="8443721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6050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4" name="object 334"/>
          <p:cNvGrpSpPr/>
          <p:nvPr/>
        </p:nvGrpSpPr>
        <p:grpSpPr>
          <a:xfrm>
            <a:off x="8953119" y="4879466"/>
            <a:ext cx="483870" cy="483870"/>
            <a:chOff x="7429119" y="4879466"/>
            <a:chExt cx="483870" cy="483870"/>
          </a:xfrm>
        </p:grpSpPr>
        <p:sp>
          <p:nvSpPr>
            <p:cNvPr id="335" name="object 335"/>
            <p:cNvSpPr/>
            <p:nvPr/>
          </p:nvSpPr>
          <p:spPr>
            <a:xfrm>
              <a:off x="7442454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442454" y="4892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8321" y="5130164"/>
              <a:ext cx="76200" cy="219837"/>
            </a:xfrm>
            <a:prstGeom prst="rect">
              <a:avLst/>
            </a:prstGeom>
          </p:spPr>
        </p:pic>
      </p:grpSp>
      <p:sp>
        <p:nvSpPr>
          <p:cNvPr id="338" name="object 338"/>
          <p:cNvSpPr txBox="1"/>
          <p:nvPr/>
        </p:nvSpPr>
        <p:spPr>
          <a:xfrm>
            <a:off x="8966454" y="4892803"/>
            <a:ext cx="457200" cy="23852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6050">
              <a:spcBef>
                <a:spcPts val="300"/>
              </a:spcBef>
            </a:pPr>
            <a:r>
              <a:rPr sz="1300" b="1" i="1" spc="-25" dirty="0">
                <a:latin typeface="Arial"/>
                <a:cs typeface="Arial"/>
              </a:rPr>
              <a:t>0,3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9" name="object 339"/>
          <p:cNvGrpSpPr/>
          <p:nvPr/>
        </p:nvGrpSpPr>
        <p:grpSpPr>
          <a:xfrm>
            <a:off x="7384923" y="5402197"/>
            <a:ext cx="483870" cy="483870"/>
            <a:chOff x="5860923" y="5402197"/>
            <a:chExt cx="483870" cy="483870"/>
          </a:xfrm>
        </p:grpSpPr>
        <p:sp>
          <p:nvSpPr>
            <p:cNvPr id="340" name="object 340"/>
            <p:cNvSpPr/>
            <p:nvPr/>
          </p:nvSpPr>
          <p:spPr>
            <a:xfrm>
              <a:off x="5874258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874258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2" name="object 3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1268" y="5653176"/>
              <a:ext cx="76200" cy="219556"/>
            </a:xfrm>
            <a:prstGeom prst="rect">
              <a:avLst/>
            </a:prstGeom>
          </p:spPr>
        </p:pic>
      </p:grpSp>
      <p:sp>
        <p:nvSpPr>
          <p:cNvPr id="343" name="object 343"/>
          <p:cNvSpPr txBox="1"/>
          <p:nvPr/>
        </p:nvSpPr>
        <p:spPr>
          <a:xfrm>
            <a:off x="7398258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44" name="object 344"/>
          <p:cNvGrpSpPr/>
          <p:nvPr/>
        </p:nvGrpSpPr>
        <p:grpSpPr>
          <a:xfrm>
            <a:off x="7907654" y="5402197"/>
            <a:ext cx="483870" cy="483870"/>
            <a:chOff x="6383654" y="5402197"/>
            <a:chExt cx="483870" cy="483870"/>
          </a:xfrm>
        </p:grpSpPr>
        <p:sp>
          <p:nvSpPr>
            <p:cNvPr id="345" name="object 345"/>
            <p:cNvSpPr/>
            <p:nvPr/>
          </p:nvSpPr>
          <p:spPr>
            <a:xfrm>
              <a:off x="6396989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396989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4000" y="5653176"/>
              <a:ext cx="76200" cy="219556"/>
            </a:xfrm>
            <a:prstGeom prst="rect">
              <a:avLst/>
            </a:prstGeom>
          </p:spPr>
        </p:pic>
      </p:grpSp>
      <p:sp>
        <p:nvSpPr>
          <p:cNvPr id="348" name="object 348"/>
          <p:cNvSpPr txBox="1"/>
          <p:nvPr/>
        </p:nvSpPr>
        <p:spPr>
          <a:xfrm>
            <a:off x="7920990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8430386" y="5402197"/>
            <a:ext cx="483870" cy="483870"/>
            <a:chOff x="6906386" y="5402197"/>
            <a:chExt cx="483870" cy="483870"/>
          </a:xfrm>
        </p:grpSpPr>
        <p:sp>
          <p:nvSpPr>
            <p:cNvPr id="350" name="object 350"/>
            <p:cNvSpPr/>
            <p:nvPr/>
          </p:nvSpPr>
          <p:spPr>
            <a:xfrm>
              <a:off x="691972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919721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2" name="object 3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5589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353" name="object 353"/>
          <p:cNvSpPr txBox="1"/>
          <p:nvPr/>
        </p:nvSpPr>
        <p:spPr>
          <a:xfrm>
            <a:off x="8443721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1,2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54" name="object 354"/>
          <p:cNvGrpSpPr/>
          <p:nvPr/>
        </p:nvGrpSpPr>
        <p:grpSpPr>
          <a:xfrm>
            <a:off x="8953119" y="5402197"/>
            <a:ext cx="483870" cy="483870"/>
            <a:chOff x="7429119" y="5402197"/>
            <a:chExt cx="483870" cy="483870"/>
          </a:xfrm>
        </p:grpSpPr>
        <p:sp>
          <p:nvSpPr>
            <p:cNvPr id="355" name="object 355"/>
            <p:cNvSpPr/>
            <p:nvPr/>
          </p:nvSpPr>
          <p:spPr>
            <a:xfrm>
              <a:off x="7442454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442454" y="54155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7" name="object 3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48321" y="5652908"/>
              <a:ext cx="76200" cy="219824"/>
            </a:xfrm>
            <a:prstGeom prst="rect">
              <a:avLst/>
            </a:prstGeom>
          </p:spPr>
        </p:pic>
      </p:grpSp>
      <p:sp>
        <p:nvSpPr>
          <p:cNvPr id="358" name="object 358"/>
          <p:cNvSpPr txBox="1"/>
          <p:nvPr/>
        </p:nvSpPr>
        <p:spPr>
          <a:xfrm>
            <a:off x="8966454" y="5415532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59" name="object 359"/>
          <p:cNvGrpSpPr/>
          <p:nvPr/>
        </p:nvGrpSpPr>
        <p:grpSpPr>
          <a:xfrm>
            <a:off x="7384923" y="5924932"/>
            <a:ext cx="483870" cy="483870"/>
            <a:chOff x="5860923" y="5924932"/>
            <a:chExt cx="483870" cy="483870"/>
          </a:xfrm>
        </p:grpSpPr>
        <p:sp>
          <p:nvSpPr>
            <p:cNvPr id="360" name="object 360"/>
            <p:cNvSpPr/>
            <p:nvPr/>
          </p:nvSpPr>
          <p:spPr>
            <a:xfrm>
              <a:off x="5874258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874258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2" name="object 3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1268" y="6175910"/>
              <a:ext cx="76200" cy="219556"/>
            </a:xfrm>
            <a:prstGeom prst="rect">
              <a:avLst/>
            </a:prstGeom>
          </p:spPr>
        </p:pic>
      </p:grpSp>
      <p:sp>
        <p:nvSpPr>
          <p:cNvPr id="363" name="object 363"/>
          <p:cNvSpPr txBox="1"/>
          <p:nvPr/>
        </p:nvSpPr>
        <p:spPr>
          <a:xfrm>
            <a:off x="7398258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4" name="object 364"/>
          <p:cNvGrpSpPr/>
          <p:nvPr/>
        </p:nvGrpSpPr>
        <p:grpSpPr>
          <a:xfrm>
            <a:off x="7907654" y="5924932"/>
            <a:ext cx="483870" cy="483870"/>
            <a:chOff x="6383654" y="5924932"/>
            <a:chExt cx="483870" cy="483870"/>
          </a:xfrm>
        </p:grpSpPr>
        <p:sp>
          <p:nvSpPr>
            <p:cNvPr id="365" name="object 365"/>
            <p:cNvSpPr/>
            <p:nvPr/>
          </p:nvSpPr>
          <p:spPr>
            <a:xfrm>
              <a:off x="6396989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396989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7" name="object 3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04000" y="6175910"/>
              <a:ext cx="76200" cy="219556"/>
            </a:xfrm>
            <a:prstGeom prst="rect">
              <a:avLst/>
            </a:prstGeom>
          </p:spPr>
        </p:pic>
      </p:grpSp>
      <p:sp>
        <p:nvSpPr>
          <p:cNvPr id="368" name="object 368"/>
          <p:cNvSpPr txBox="1"/>
          <p:nvPr/>
        </p:nvSpPr>
        <p:spPr>
          <a:xfrm>
            <a:off x="7920990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9" name="object 369"/>
          <p:cNvGrpSpPr/>
          <p:nvPr/>
        </p:nvGrpSpPr>
        <p:grpSpPr>
          <a:xfrm>
            <a:off x="8430386" y="5924932"/>
            <a:ext cx="483870" cy="483870"/>
            <a:chOff x="6906386" y="5924932"/>
            <a:chExt cx="483870" cy="483870"/>
          </a:xfrm>
        </p:grpSpPr>
        <p:sp>
          <p:nvSpPr>
            <p:cNvPr id="370" name="object 370"/>
            <p:cNvSpPr/>
            <p:nvPr/>
          </p:nvSpPr>
          <p:spPr>
            <a:xfrm>
              <a:off x="691972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919721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5589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373" name="object 373"/>
          <p:cNvSpPr txBox="1"/>
          <p:nvPr/>
        </p:nvSpPr>
        <p:spPr>
          <a:xfrm>
            <a:off x="8443721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74" name="object 374"/>
          <p:cNvGrpSpPr/>
          <p:nvPr/>
        </p:nvGrpSpPr>
        <p:grpSpPr>
          <a:xfrm>
            <a:off x="8953241" y="5925054"/>
            <a:ext cx="483870" cy="483870"/>
            <a:chOff x="7429241" y="5925054"/>
            <a:chExt cx="483870" cy="483870"/>
          </a:xfrm>
        </p:grpSpPr>
        <p:sp>
          <p:nvSpPr>
            <p:cNvPr id="375" name="object 375"/>
            <p:cNvSpPr/>
            <p:nvPr/>
          </p:nvSpPr>
          <p:spPr>
            <a:xfrm>
              <a:off x="7442454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442454" y="59382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7" name="object 3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8321" y="6175642"/>
              <a:ext cx="76200" cy="219824"/>
            </a:xfrm>
            <a:prstGeom prst="rect">
              <a:avLst/>
            </a:prstGeom>
          </p:spPr>
        </p:pic>
      </p:grpSp>
      <p:sp>
        <p:nvSpPr>
          <p:cNvPr id="378" name="object 378"/>
          <p:cNvSpPr txBox="1"/>
          <p:nvPr/>
        </p:nvSpPr>
        <p:spPr>
          <a:xfrm>
            <a:off x="8966454" y="5938267"/>
            <a:ext cx="457200" cy="23788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46050">
              <a:spcBef>
                <a:spcPts val="295"/>
              </a:spcBef>
            </a:pPr>
            <a:r>
              <a:rPr sz="1300" b="1" i="1" spc="-25" dirty="0">
                <a:latin typeface="Arial"/>
                <a:cs typeface="Arial"/>
              </a:rPr>
              <a:t>2,3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4" dirty="0"/>
              <a:t>Graphics</a:t>
            </a:r>
            <a:r>
              <a:rPr spc="-195" dirty="0"/>
              <a:t> </a:t>
            </a:r>
            <a:r>
              <a:rPr spc="-60" dirty="0"/>
              <a:t>in</a:t>
            </a:r>
            <a:r>
              <a:rPr spc="-185" dirty="0"/>
              <a:t> </a:t>
            </a:r>
            <a:r>
              <a:rPr spc="-85" dirty="0"/>
              <a:t>the</a:t>
            </a:r>
            <a:r>
              <a:rPr spc="-185" dirty="0"/>
              <a:t> </a:t>
            </a:r>
            <a:r>
              <a:rPr spc="-25" dirty="0"/>
              <a:t>80s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24009" y="19304"/>
            <a:ext cx="146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-50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348" y="1484379"/>
            <a:ext cx="6978393" cy="52334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694" y="497281"/>
            <a:ext cx="6058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This</a:t>
            </a:r>
            <a:r>
              <a:rPr spc="-195" dirty="0"/>
              <a:t> </a:t>
            </a:r>
            <a:r>
              <a:rPr spc="-45" dirty="0"/>
              <a:t>is</a:t>
            </a:r>
            <a:r>
              <a:rPr spc="-180" dirty="0"/>
              <a:t> </a:t>
            </a:r>
            <a:r>
              <a:rPr spc="-95" dirty="0"/>
              <a:t>your</a:t>
            </a:r>
            <a:r>
              <a:rPr spc="-190" dirty="0"/>
              <a:t> </a:t>
            </a:r>
            <a:r>
              <a:rPr spc="-114" dirty="0"/>
              <a:t>hardware</a:t>
            </a:r>
            <a:r>
              <a:rPr spc="-175" dirty="0"/>
              <a:t> </a:t>
            </a:r>
            <a:r>
              <a:rPr spc="-10" dirty="0"/>
              <a:t>space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32886" y="2373629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6996" y="5098796"/>
            <a:ext cx="138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71947" y="1759838"/>
            <a:ext cx="4552950" cy="4923790"/>
            <a:chOff x="4147947" y="1759838"/>
            <a:chExt cx="4552950" cy="4923790"/>
          </a:xfrm>
        </p:grpSpPr>
        <p:sp>
          <p:nvSpPr>
            <p:cNvPr id="12" name="object 12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4526280" y="0"/>
                  </a:moveTo>
                  <a:lnTo>
                    <a:pt x="0" y="0"/>
                  </a:lnTo>
                  <a:lnTo>
                    <a:pt x="0" y="3384804"/>
                  </a:lnTo>
                  <a:lnTo>
                    <a:pt x="4526280" y="3384804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1282" y="1773173"/>
              <a:ext cx="4526280" cy="3385185"/>
            </a:xfrm>
            <a:custGeom>
              <a:avLst/>
              <a:gdLst/>
              <a:ahLst/>
              <a:cxnLst/>
              <a:rect l="l" t="t" r="r" b="b"/>
              <a:pathLst>
                <a:path w="4526280" h="3385185">
                  <a:moveTo>
                    <a:pt x="0" y="3384804"/>
                  </a:moveTo>
                  <a:lnTo>
                    <a:pt x="4526280" y="3384804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452628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4526280" y="990600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1282" y="5679187"/>
              <a:ext cx="4526280" cy="990600"/>
            </a:xfrm>
            <a:custGeom>
              <a:avLst/>
              <a:gdLst/>
              <a:ahLst/>
              <a:cxnLst/>
              <a:rect l="l" t="t" r="r" b="b"/>
              <a:pathLst>
                <a:path w="4526280" h="990600">
                  <a:moveTo>
                    <a:pt x="0" y="990600"/>
                  </a:moveTo>
                  <a:lnTo>
                    <a:pt x="4526280" y="990600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43370" y="6018990"/>
            <a:ext cx="161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80295" y="290575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18677" y="3854208"/>
            <a:ext cx="922019" cy="554990"/>
            <a:chOff x="7694676" y="3854208"/>
            <a:chExt cx="922019" cy="55499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4676" y="3896817"/>
              <a:ext cx="922007" cy="4023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4696" y="3854208"/>
              <a:ext cx="601954" cy="5547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20584" y="3922774"/>
              <a:ext cx="838200" cy="318770"/>
            </a:xfrm>
            <a:custGeom>
              <a:avLst/>
              <a:gdLst/>
              <a:ahLst/>
              <a:cxnLst/>
              <a:rect l="l" t="t" r="r" b="b"/>
              <a:pathLst>
                <a:path w="838200" h="318770">
                  <a:moveTo>
                    <a:pt x="0" y="318517"/>
                  </a:moveTo>
                  <a:lnTo>
                    <a:pt x="838200" y="318517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3185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25762" y="3926536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53685" y="4524768"/>
            <a:ext cx="4261485" cy="554990"/>
            <a:chOff x="4329684" y="4524768"/>
            <a:chExt cx="4261485" cy="55499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684" y="4526305"/>
              <a:ext cx="4261104" cy="4830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0" y="4524768"/>
              <a:ext cx="1274064" cy="55472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55592" y="4552185"/>
              <a:ext cx="4177665" cy="399415"/>
            </a:xfrm>
            <a:custGeom>
              <a:avLst/>
              <a:gdLst/>
              <a:ahLst/>
              <a:cxnLst/>
              <a:rect l="l" t="t" r="r" b="b"/>
              <a:pathLst>
                <a:path w="4177665" h="399414">
                  <a:moveTo>
                    <a:pt x="0" y="399290"/>
                  </a:moveTo>
                  <a:lnTo>
                    <a:pt x="4177284" y="399290"/>
                  </a:lnTo>
                  <a:lnTo>
                    <a:pt x="4177284" y="0"/>
                  </a:lnTo>
                  <a:lnTo>
                    <a:pt x="0" y="0"/>
                  </a:lnTo>
                  <a:lnTo>
                    <a:pt x="0" y="39929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84354" y="4596765"/>
            <a:ext cx="4168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L2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cache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5824" y="3325366"/>
            <a:ext cx="416559" cy="368935"/>
          </a:xfrm>
          <a:custGeom>
            <a:avLst/>
            <a:gdLst/>
            <a:ahLst/>
            <a:cxnLst/>
            <a:rect l="l" t="t" r="r" b="b"/>
            <a:pathLst>
              <a:path w="416559" h="368935">
                <a:moveTo>
                  <a:pt x="0" y="368810"/>
                </a:moveTo>
                <a:lnTo>
                  <a:pt x="416054" y="368810"/>
                </a:lnTo>
                <a:lnTo>
                  <a:pt x="416054" y="0"/>
                </a:lnTo>
                <a:lnTo>
                  <a:pt x="0" y="0"/>
                </a:lnTo>
                <a:lnTo>
                  <a:pt x="0" y="36881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15453" y="335292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162543" y="2827033"/>
            <a:ext cx="1811020" cy="1725295"/>
            <a:chOff x="6638543" y="2827032"/>
            <a:chExt cx="1811020" cy="1725295"/>
          </a:xfrm>
        </p:grpSpPr>
        <p:sp>
          <p:nvSpPr>
            <p:cNvPr id="39" name="object 39"/>
            <p:cNvSpPr/>
            <p:nvPr/>
          </p:nvSpPr>
          <p:spPr>
            <a:xfrm>
              <a:off x="7991855" y="4290059"/>
              <a:ext cx="295910" cy="257175"/>
            </a:xfrm>
            <a:custGeom>
              <a:avLst/>
              <a:gdLst/>
              <a:ahLst/>
              <a:cxnLst/>
              <a:rect l="l" t="t" r="r" b="b"/>
              <a:pathLst>
                <a:path w="295909" h="257175">
                  <a:moveTo>
                    <a:pt x="295656" y="0"/>
                  </a:moveTo>
                  <a:lnTo>
                    <a:pt x="295656" y="257175"/>
                  </a:lnTo>
                </a:path>
                <a:path w="295909" h="257175">
                  <a:moveTo>
                    <a:pt x="268224" y="0"/>
                  </a:moveTo>
                  <a:lnTo>
                    <a:pt x="268224" y="257175"/>
                  </a:lnTo>
                </a:path>
                <a:path w="295909" h="257175">
                  <a:moveTo>
                    <a:pt x="240792" y="0"/>
                  </a:moveTo>
                  <a:lnTo>
                    <a:pt x="240792" y="257175"/>
                  </a:lnTo>
                </a:path>
                <a:path w="295909" h="257175">
                  <a:moveTo>
                    <a:pt x="214884" y="0"/>
                  </a:moveTo>
                  <a:lnTo>
                    <a:pt x="214884" y="257175"/>
                  </a:lnTo>
                </a:path>
                <a:path w="295909" h="257175">
                  <a:moveTo>
                    <a:pt x="187452" y="0"/>
                  </a:moveTo>
                  <a:lnTo>
                    <a:pt x="187452" y="257175"/>
                  </a:lnTo>
                </a:path>
                <a:path w="295909" h="257175">
                  <a:moveTo>
                    <a:pt x="160020" y="0"/>
                  </a:moveTo>
                  <a:lnTo>
                    <a:pt x="160020" y="257175"/>
                  </a:lnTo>
                </a:path>
                <a:path w="295909" h="257175">
                  <a:moveTo>
                    <a:pt x="134112" y="0"/>
                  </a:moveTo>
                  <a:lnTo>
                    <a:pt x="134112" y="257175"/>
                  </a:lnTo>
                </a:path>
                <a:path w="295909" h="257175">
                  <a:moveTo>
                    <a:pt x="106680" y="0"/>
                  </a:moveTo>
                  <a:lnTo>
                    <a:pt x="106680" y="257175"/>
                  </a:lnTo>
                </a:path>
                <a:path w="295909" h="257175">
                  <a:moveTo>
                    <a:pt x="80772" y="0"/>
                  </a:moveTo>
                  <a:lnTo>
                    <a:pt x="80772" y="257175"/>
                  </a:lnTo>
                </a:path>
                <a:path w="295909" h="257175">
                  <a:moveTo>
                    <a:pt x="54864" y="0"/>
                  </a:moveTo>
                  <a:lnTo>
                    <a:pt x="54864" y="257175"/>
                  </a:lnTo>
                </a:path>
                <a:path w="295909" h="257175">
                  <a:moveTo>
                    <a:pt x="27432" y="0"/>
                  </a:moveTo>
                  <a:lnTo>
                    <a:pt x="27432" y="257175"/>
                  </a:lnTo>
                </a:path>
                <a:path w="29590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7743" y="3208019"/>
              <a:ext cx="297179" cy="2971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883651" y="323392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3399" y="3208019"/>
              <a:ext cx="295681" cy="29717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179307" y="3233927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6219" y="3502151"/>
              <a:ext cx="297179" cy="29717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82127" y="352805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54" y="213360"/>
                  </a:lnTo>
                  <a:lnTo>
                    <a:pt x="213354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1875" y="3502151"/>
              <a:ext cx="295681" cy="29717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177783" y="352805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543" y="2845307"/>
              <a:ext cx="1018044" cy="14904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0087" y="2827032"/>
              <a:ext cx="691883" cy="55472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64451" y="2871215"/>
              <a:ext cx="934719" cy="1407160"/>
            </a:xfrm>
            <a:custGeom>
              <a:avLst/>
              <a:gdLst/>
              <a:ahLst/>
              <a:cxnLst/>
              <a:rect l="l" t="t" r="r" b="b"/>
              <a:pathLst>
                <a:path w="934720" h="1407160">
                  <a:moveTo>
                    <a:pt x="0" y="1406652"/>
                  </a:moveTo>
                  <a:lnTo>
                    <a:pt x="934209" y="1406652"/>
                  </a:lnTo>
                  <a:lnTo>
                    <a:pt x="934209" y="0"/>
                  </a:lnTo>
                  <a:lnTo>
                    <a:pt x="0" y="0"/>
                  </a:lnTo>
                  <a:lnTo>
                    <a:pt x="0" y="14066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472043" y="2899028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209789" y="3848112"/>
            <a:ext cx="923925" cy="554990"/>
            <a:chOff x="6685788" y="3848112"/>
            <a:chExt cx="923925" cy="554990"/>
          </a:xfrm>
        </p:grpSpPr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5788" y="3889209"/>
              <a:ext cx="923569" cy="40389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5808" y="3848112"/>
              <a:ext cx="601954" cy="55472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711696" y="3915156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2" y="320040"/>
                  </a:lnTo>
                  <a:lnTo>
                    <a:pt x="839722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517382" y="3919805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728459" y="2828557"/>
            <a:ext cx="2239010" cy="1716405"/>
            <a:chOff x="5204459" y="2828556"/>
            <a:chExt cx="2239010" cy="1716405"/>
          </a:xfrm>
        </p:grpSpPr>
        <p:sp>
          <p:nvSpPr>
            <p:cNvPr id="58" name="object 58"/>
            <p:cNvSpPr/>
            <p:nvPr/>
          </p:nvSpPr>
          <p:spPr>
            <a:xfrm>
              <a:off x="6984491" y="4282439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40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40" h="257175">
                  <a:moveTo>
                    <a:pt x="266700" y="0"/>
                  </a:moveTo>
                  <a:lnTo>
                    <a:pt x="266700" y="257175"/>
                  </a:lnTo>
                </a:path>
                <a:path w="294640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40" h="257175">
                  <a:moveTo>
                    <a:pt x="213360" y="0"/>
                  </a:moveTo>
                  <a:lnTo>
                    <a:pt x="213360" y="257175"/>
                  </a:lnTo>
                </a:path>
                <a:path w="294640" h="257175">
                  <a:moveTo>
                    <a:pt x="185928" y="0"/>
                  </a:moveTo>
                  <a:lnTo>
                    <a:pt x="185928" y="257175"/>
                  </a:lnTo>
                </a:path>
                <a:path w="294640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40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40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40" h="257175">
                  <a:moveTo>
                    <a:pt x="80772" y="0"/>
                  </a:moveTo>
                  <a:lnTo>
                    <a:pt x="80772" y="257175"/>
                  </a:lnTo>
                </a:path>
                <a:path w="294640" h="257175">
                  <a:moveTo>
                    <a:pt x="53340" y="0"/>
                  </a:moveTo>
                  <a:lnTo>
                    <a:pt x="53340" y="257175"/>
                  </a:lnTo>
                </a:path>
                <a:path w="294640" h="257175">
                  <a:moveTo>
                    <a:pt x="25908" y="0"/>
                  </a:moveTo>
                  <a:lnTo>
                    <a:pt x="25908" y="257175"/>
                  </a:lnTo>
                </a:path>
                <a:path w="294640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1903" y="3201923"/>
              <a:ext cx="295681" cy="2971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77811" y="3227831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2" y="213360"/>
                  </a:lnTo>
                  <a:lnTo>
                    <a:pt x="211832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6035" y="3201923"/>
              <a:ext cx="297179" cy="29717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171944" y="322783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0379" y="3494531"/>
              <a:ext cx="295681" cy="29718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876288" y="352043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6035" y="3494531"/>
              <a:ext cx="295681" cy="29718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171944" y="3520439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90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4459" y="2846831"/>
              <a:ext cx="1016520" cy="14889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6003" y="2828556"/>
              <a:ext cx="691883" cy="55472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230367" y="2872739"/>
              <a:ext cx="932815" cy="1405255"/>
            </a:xfrm>
            <a:custGeom>
              <a:avLst/>
              <a:gdLst/>
              <a:ahLst/>
              <a:cxnLst/>
              <a:rect l="l" t="t" r="r" b="b"/>
              <a:pathLst>
                <a:path w="932814" h="1405254">
                  <a:moveTo>
                    <a:pt x="0" y="1405128"/>
                  </a:moveTo>
                  <a:lnTo>
                    <a:pt x="932690" y="1405128"/>
                  </a:lnTo>
                  <a:lnTo>
                    <a:pt x="932690" y="0"/>
                  </a:lnTo>
                  <a:lnTo>
                    <a:pt x="0" y="0"/>
                  </a:lnTo>
                  <a:lnTo>
                    <a:pt x="0" y="14051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036689" y="2899917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774180" y="3849636"/>
            <a:ext cx="923925" cy="554990"/>
            <a:chOff x="5250179" y="3849636"/>
            <a:chExt cx="923925" cy="554990"/>
          </a:xfrm>
        </p:grpSpPr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179" y="3890733"/>
              <a:ext cx="923569" cy="40389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0199" y="3849636"/>
              <a:ext cx="601954" cy="55472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276088" y="3916679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7" y="320040"/>
                  </a:lnTo>
                  <a:lnTo>
                    <a:pt x="839727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081773" y="392137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719571" y="2820937"/>
            <a:ext cx="1811020" cy="1725295"/>
            <a:chOff x="4195571" y="2820936"/>
            <a:chExt cx="1811020" cy="1725295"/>
          </a:xfrm>
        </p:grpSpPr>
        <p:sp>
          <p:nvSpPr>
            <p:cNvPr id="77" name="object 77"/>
            <p:cNvSpPr/>
            <p:nvPr/>
          </p:nvSpPr>
          <p:spPr>
            <a:xfrm>
              <a:off x="5548883" y="4283963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39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39" h="257175">
                  <a:moveTo>
                    <a:pt x="268224" y="0"/>
                  </a:moveTo>
                  <a:lnTo>
                    <a:pt x="268224" y="257175"/>
                  </a:lnTo>
                </a:path>
                <a:path w="294639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39" h="257175">
                  <a:moveTo>
                    <a:pt x="214884" y="0"/>
                  </a:moveTo>
                  <a:lnTo>
                    <a:pt x="214884" y="257175"/>
                  </a:lnTo>
                </a:path>
                <a:path w="294639" h="257175">
                  <a:moveTo>
                    <a:pt x="187452" y="0"/>
                  </a:moveTo>
                  <a:lnTo>
                    <a:pt x="187452" y="257175"/>
                  </a:lnTo>
                </a:path>
                <a:path w="294639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39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39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39" h="257175">
                  <a:moveTo>
                    <a:pt x="80772" y="0"/>
                  </a:moveTo>
                  <a:lnTo>
                    <a:pt x="80772" y="257175"/>
                  </a:lnTo>
                </a:path>
                <a:path w="294639" h="257175">
                  <a:moveTo>
                    <a:pt x="53340" y="0"/>
                  </a:moveTo>
                  <a:lnTo>
                    <a:pt x="53340" y="257175"/>
                  </a:lnTo>
                </a:path>
                <a:path w="294639" h="257175">
                  <a:moveTo>
                    <a:pt x="27432" y="0"/>
                  </a:moveTo>
                  <a:lnTo>
                    <a:pt x="27432" y="257175"/>
                  </a:lnTo>
                </a:path>
                <a:path w="29463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4771" y="3203448"/>
              <a:ext cx="297179" cy="2971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440679" y="3229355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427" y="3203448"/>
              <a:ext cx="295681" cy="29717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736335" y="3229355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247" y="3496056"/>
              <a:ext cx="297179" cy="29717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39155" y="3521963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8903" y="3496056"/>
              <a:ext cx="295681" cy="29717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34811" y="3521963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2" y="213360"/>
                  </a:lnTo>
                  <a:lnTo>
                    <a:pt x="211832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5571" y="2839212"/>
              <a:ext cx="1016520" cy="149047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7115" y="2820936"/>
              <a:ext cx="691883" cy="55472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221479" y="2865119"/>
              <a:ext cx="932815" cy="1407160"/>
            </a:xfrm>
            <a:custGeom>
              <a:avLst/>
              <a:gdLst/>
              <a:ahLst/>
              <a:cxnLst/>
              <a:rect l="l" t="t" r="r" b="b"/>
              <a:pathLst>
                <a:path w="932814" h="1407160">
                  <a:moveTo>
                    <a:pt x="0" y="1406652"/>
                  </a:moveTo>
                  <a:lnTo>
                    <a:pt x="932685" y="1406652"/>
                  </a:lnTo>
                  <a:lnTo>
                    <a:pt x="932685" y="0"/>
                  </a:lnTo>
                  <a:lnTo>
                    <a:pt x="0" y="0"/>
                  </a:lnTo>
                  <a:lnTo>
                    <a:pt x="0" y="14066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6028435" y="2893314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SM</a:t>
            </a:r>
            <a:endParaRPr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766816" y="3842016"/>
            <a:ext cx="923925" cy="554990"/>
            <a:chOff x="4242815" y="3842016"/>
            <a:chExt cx="923925" cy="554990"/>
          </a:xfrm>
        </p:grpSpPr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3883113"/>
              <a:ext cx="923569" cy="40389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2835" y="3842016"/>
              <a:ext cx="601954" cy="5547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268723" y="3909059"/>
              <a:ext cx="840105" cy="320040"/>
            </a:xfrm>
            <a:custGeom>
              <a:avLst/>
              <a:gdLst/>
              <a:ahLst/>
              <a:cxnLst/>
              <a:rect l="l" t="t" r="r" b="b"/>
              <a:pathLst>
                <a:path w="840104" h="320039">
                  <a:moveTo>
                    <a:pt x="0" y="320040"/>
                  </a:moveTo>
                  <a:lnTo>
                    <a:pt x="839722" y="320040"/>
                  </a:lnTo>
                  <a:lnTo>
                    <a:pt x="839722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073903" y="391464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L1</a:t>
            </a:r>
            <a:endParaRPr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931408" y="3195828"/>
            <a:ext cx="593090" cy="1344295"/>
            <a:chOff x="4407408" y="3195827"/>
            <a:chExt cx="593090" cy="1344295"/>
          </a:xfrm>
        </p:grpSpPr>
        <p:sp>
          <p:nvSpPr>
            <p:cNvPr id="96" name="object 96"/>
            <p:cNvSpPr/>
            <p:nvPr/>
          </p:nvSpPr>
          <p:spPr>
            <a:xfrm>
              <a:off x="4541520" y="4277867"/>
              <a:ext cx="294640" cy="257175"/>
            </a:xfrm>
            <a:custGeom>
              <a:avLst/>
              <a:gdLst/>
              <a:ahLst/>
              <a:cxnLst/>
              <a:rect l="l" t="t" r="r" b="b"/>
              <a:pathLst>
                <a:path w="294639" h="257175">
                  <a:moveTo>
                    <a:pt x="294132" y="0"/>
                  </a:moveTo>
                  <a:lnTo>
                    <a:pt x="294132" y="257175"/>
                  </a:lnTo>
                </a:path>
                <a:path w="294639" h="257175">
                  <a:moveTo>
                    <a:pt x="266700" y="0"/>
                  </a:moveTo>
                  <a:lnTo>
                    <a:pt x="266700" y="257175"/>
                  </a:lnTo>
                </a:path>
                <a:path w="294639" h="257175">
                  <a:moveTo>
                    <a:pt x="240792" y="0"/>
                  </a:moveTo>
                  <a:lnTo>
                    <a:pt x="240792" y="257175"/>
                  </a:lnTo>
                </a:path>
                <a:path w="294639" h="257175">
                  <a:moveTo>
                    <a:pt x="213360" y="0"/>
                  </a:moveTo>
                  <a:lnTo>
                    <a:pt x="213360" y="257175"/>
                  </a:lnTo>
                </a:path>
                <a:path w="294639" h="257175">
                  <a:moveTo>
                    <a:pt x="185928" y="0"/>
                  </a:moveTo>
                  <a:lnTo>
                    <a:pt x="185928" y="257175"/>
                  </a:lnTo>
                </a:path>
                <a:path w="294639" h="257175">
                  <a:moveTo>
                    <a:pt x="160020" y="0"/>
                  </a:moveTo>
                  <a:lnTo>
                    <a:pt x="160020" y="257175"/>
                  </a:lnTo>
                </a:path>
                <a:path w="294639" h="257175">
                  <a:moveTo>
                    <a:pt x="134112" y="0"/>
                  </a:moveTo>
                  <a:lnTo>
                    <a:pt x="134112" y="257175"/>
                  </a:lnTo>
                </a:path>
                <a:path w="294639" h="257175">
                  <a:moveTo>
                    <a:pt x="106680" y="0"/>
                  </a:moveTo>
                  <a:lnTo>
                    <a:pt x="106680" y="257175"/>
                  </a:lnTo>
                </a:path>
                <a:path w="294639" h="257175">
                  <a:moveTo>
                    <a:pt x="80772" y="0"/>
                  </a:moveTo>
                  <a:lnTo>
                    <a:pt x="80772" y="257175"/>
                  </a:lnTo>
                </a:path>
                <a:path w="294639" h="257175">
                  <a:moveTo>
                    <a:pt x="53340" y="0"/>
                  </a:moveTo>
                  <a:lnTo>
                    <a:pt x="53340" y="257175"/>
                  </a:lnTo>
                </a:path>
                <a:path w="294639" h="257175">
                  <a:moveTo>
                    <a:pt x="25908" y="0"/>
                  </a:moveTo>
                  <a:lnTo>
                    <a:pt x="25908" y="257175"/>
                  </a:lnTo>
                </a:path>
                <a:path w="294639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932" y="3195827"/>
              <a:ext cx="295681" cy="2971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434840" y="3221735"/>
              <a:ext cx="212090" cy="213360"/>
            </a:xfrm>
            <a:custGeom>
              <a:avLst/>
              <a:gdLst/>
              <a:ahLst/>
              <a:cxnLst/>
              <a:rect l="l" t="t" r="r" b="b"/>
              <a:pathLst>
                <a:path w="212089" h="213360">
                  <a:moveTo>
                    <a:pt x="0" y="213360"/>
                  </a:moveTo>
                  <a:lnTo>
                    <a:pt x="211837" y="213360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3064" y="3195827"/>
              <a:ext cx="297179" cy="29717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728972" y="3221735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213360"/>
                  </a:moveTo>
                  <a:lnTo>
                    <a:pt x="213360" y="213360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07408" y="3489934"/>
              <a:ext cx="295681" cy="29568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433316" y="3515866"/>
              <a:ext cx="212090" cy="212090"/>
            </a:xfrm>
            <a:custGeom>
              <a:avLst/>
              <a:gdLst/>
              <a:ahLst/>
              <a:cxnLst/>
              <a:rect l="l" t="t" r="r" b="b"/>
              <a:pathLst>
                <a:path w="212089" h="212089">
                  <a:moveTo>
                    <a:pt x="0" y="211837"/>
                  </a:moveTo>
                  <a:lnTo>
                    <a:pt x="211837" y="211837"/>
                  </a:lnTo>
                  <a:lnTo>
                    <a:pt x="211837" y="0"/>
                  </a:lnTo>
                  <a:lnTo>
                    <a:pt x="0" y="0"/>
                  </a:lnTo>
                  <a:lnTo>
                    <a:pt x="0" y="211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1540" y="3489934"/>
              <a:ext cx="297179" cy="29568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727448" y="3515866"/>
              <a:ext cx="213360" cy="212090"/>
            </a:xfrm>
            <a:custGeom>
              <a:avLst/>
              <a:gdLst/>
              <a:ahLst/>
              <a:cxnLst/>
              <a:rect l="l" t="t" r="r" b="b"/>
              <a:pathLst>
                <a:path w="213360" h="212089">
                  <a:moveTo>
                    <a:pt x="0" y="211837"/>
                  </a:moveTo>
                  <a:lnTo>
                    <a:pt x="213360" y="211837"/>
                  </a:lnTo>
                  <a:lnTo>
                    <a:pt x="213360" y="0"/>
                  </a:lnTo>
                  <a:lnTo>
                    <a:pt x="0" y="0"/>
                  </a:lnTo>
                  <a:lnTo>
                    <a:pt x="0" y="2118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037578" y="1377519"/>
            <a:ext cx="3178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SM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streaming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multiprocessor</a:t>
            </a:r>
            <a:endParaRPr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708519" y="2116328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GPU</a:t>
            </a:r>
            <a:endParaRPr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8962644" y="2706623"/>
            <a:ext cx="1510665" cy="2393950"/>
            <a:chOff x="7438643" y="2706623"/>
            <a:chExt cx="1510665" cy="2393950"/>
          </a:xfrm>
        </p:grpSpPr>
        <p:pic>
          <p:nvPicPr>
            <p:cNvPr id="108" name="object 10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8643" y="2706623"/>
              <a:ext cx="1510284" cy="181508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491983" y="2759963"/>
              <a:ext cx="1371600" cy="1676400"/>
            </a:xfrm>
            <a:custGeom>
              <a:avLst/>
              <a:gdLst/>
              <a:ahLst/>
              <a:cxnLst/>
              <a:rect l="l" t="t" r="r" b="b"/>
              <a:pathLst>
                <a:path w="1371600" h="16764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1143000" y="0"/>
                  </a:lnTo>
                  <a:lnTo>
                    <a:pt x="1189066" y="4644"/>
                  </a:lnTo>
                  <a:lnTo>
                    <a:pt x="1231975" y="17966"/>
                  </a:lnTo>
                  <a:lnTo>
                    <a:pt x="1270806" y="39045"/>
                  </a:lnTo>
                  <a:lnTo>
                    <a:pt x="1304639" y="66960"/>
                  </a:lnTo>
                  <a:lnTo>
                    <a:pt x="1332554" y="100793"/>
                  </a:lnTo>
                  <a:lnTo>
                    <a:pt x="1353633" y="139624"/>
                  </a:lnTo>
                  <a:lnTo>
                    <a:pt x="1366955" y="182533"/>
                  </a:lnTo>
                  <a:lnTo>
                    <a:pt x="1371600" y="228600"/>
                  </a:lnTo>
                  <a:lnTo>
                    <a:pt x="1371600" y="1447800"/>
                  </a:lnTo>
                  <a:lnTo>
                    <a:pt x="1366955" y="1493866"/>
                  </a:lnTo>
                  <a:lnTo>
                    <a:pt x="1353633" y="1536775"/>
                  </a:lnTo>
                  <a:lnTo>
                    <a:pt x="1332554" y="1575606"/>
                  </a:lnTo>
                  <a:lnTo>
                    <a:pt x="1304639" y="1609439"/>
                  </a:lnTo>
                  <a:lnTo>
                    <a:pt x="1270806" y="1637354"/>
                  </a:lnTo>
                  <a:lnTo>
                    <a:pt x="1231975" y="1658433"/>
                  </a:lnTo>
                  <a:lnTo>
                    <a:pt x="1189066" y="1671755"/>
                  </a:lnTo>
                  <a:lnTo>
                    <a:pt x="1143000" y="1676400"/>
                  </a:lnTo>
                  <a:lnTo>
                    <a:pt x="228600" y="1676400"/>
                  </a:lnTo>
                  <a:lnTo>
                    <a:pt x="182533" y="1671755"/>
                  </a:lnTo>
                  <a:lnTo>
                    <a:pt x="139624" y="1658433"/>
                  </a:lnTo>
                  <a:lnTo>
                    <a:pt x="100793" y="1637354"/>
                  </a:lnTo>
                  <a:lnTo>
                    <a:pt x="66960" y="1609439"/>
                  </a:lnTo>
                  <a:lnTo>
                    <a:pt x="39045" y="1575606"/>
                  </a:lnTo>
                  <a:lnTo>
                    <a:pt x="17966" y="1536775"/>
                  </a:lnTo>
                  <a:lnTo>
                    <a:pt x="4644" y="1493866"/>
                  </a:lnTo>
                  <a:lnTo>
                    <a:pt x="0" y="1447800"/>
                  </a:lnTo>
                  <a:lnTo>
                    <a:pt x="0" y="22860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33181" y="4436236"/>
              <a:ext cx="379730" cy="664210"/>
            </a:xfrm>
            <a:custGeom>
              <a:avLst/>
              <a:gdLst/>
              <a:ahLst/>
              <a:cxnLst/>
              <a:rect l="l" t="t" r="r" b="b"/>
              <a:pathLst>
                <a:path w="379729" h="664210">
                  <a:moveTo>
                    <a:pt x="308068" y="111805"/>
                  </a:moveTo>
                  <a:lnTo>
                    <a:pt x="254814" y="145374"/>
                  </a:lnTo>
                  <a:lnTo>
                    <a:pt x="0" y="635000"/>
                  </a:lnTo>
                  <a:lnTo>
                    <a:pt x="56388" y="664210"/>
                  </a:lnTo>
                  <a:lnTo>
                    <a:pt x="311112" y="174662"/>
                  </a:lnTo>
                  <a:lnTo>
                    <a:pt x="308068" y="111805"/>
                  </a:lnTo>
                  <a:close/>
                </a:path>
                <a:path w="379729" h="664210">
                  <a:moveTo>
                    <a:pt x="368252" y="41275"/>
                  </a:moveTo>
                  <a:lnTo>
                    <a:pt x="308991" y="41275"/>
                  </a:lnTo>
                  <a:lnTo>
                    <a:pt x="365252" y="70612"/>
                  </a:lnTo>
                  <a:lnTo>
                    <a:pt x="311112" y="174662"/>
                  </a:lnTo>
                  <a:lnTo>
                    <a:pt x="316103" y="277749"/>
                  </a:lnTo>
                  <a:lnTo>
                    <a:pt x="349250" y="307848"/>
                  </a:lnTo>
                  <a:lnTo>
                    <a:pt x="361491" y="304794"/>
                  </a:lnTo>
                  <a:lnTo>
                    <a:pt x="371268" y="297513"/>
                  </a:lnTo>
                  <a:lnTo>
                    <a:pt x="377592" y="287113"/>
                  </a:lnTo>
                  <a:lnTo>
                    <a:pt x="379476" y="274701"/>
                  </a:lnTo>
                  <a:lnTo>
                    <a:pt x="368252" y="41275"/>
                  </a:lnTo>
                  <a:close/>
                </a:path>
                <a:path w="379729" h="664210">
                  <a:moveTo>
                    <a:pt x="366268" y="0"/>
                  </a:moveTo>
                  <a:lnTo>
                    <a:pt x="133731" y="146685"/>
                  </a:lnTo>
                  <a:lnTo>
                    <a:pt x="124592" y="155424"/>
                  </a:lnTo>
                  <a:lnTo>
                    <a:pt x="119681" y="166592"/>
                  </a:lnTo>
                  <a:lnTo>
                    <a:pt x="119318" y="178760"/>
                  </a:lnTo>
                  <a:lnTo>
                    <a:pt x="123825" y="190500"/>
                  </a:lnTo>
                  <a:lnTo>
                    <a:pt x="132490" y="199638"/>
                  </a:lnTo>
                  <a:lnTo>
                    <a:pt x="143621" y="204549"/>
                  </a:lnTo>
                  <a:lnTo>
                    <a:pt x="155775" y="204912"/>
                  </a:lnTo>
                  <a:lnTo>
                    <a:pt x="167513" y="200406"/>
                  </a:lnTo>
                  <a:lnTo>
                    <a:pt x="254814" y="145374"/>
                  </a:lnTo>
                  <a:lnTo>
                    <a:pt x="308991" y="41275"/>
                  </a:lnTo>
                  <a:lnTo>
                    <a:pt x="368252" y="41275"/>
                  </a:lnTo>
                  <a:lnTo>
                    <a:pt x="366268" y="0"/>
                  </a:lnTo>
                  <a:close/>
                </a:path>
                <a:path w="379729" h="664210">
                  <a:moveTo>
                    <a:pt x="339922" y="57404"/>
                  </a:moveTo>
                  <a:lnTo>
                    <a:pt x="305435" y="57404"/>
                  </a:lnTo>
                  <a:lnTo>
                    <a:pt x="354076" y="82804"/>
                  </a:lnTo>
                  <a:lnTo>
                    <a:pt x="308068" y="111805"/>
                  </a:lnTo>
                  <a:lnTo>
                    <a:pt x="311112" y="174662"/>
                  </a:lnTo>
                  <a:lnTo>
                    <a:pt x="365252" y="70612"/>
                  </a:lnTo>
                  <a:lnTo>
                    <a:pt x="339922" y="57404"/>
                  </a:lnTo>
                  <a:close/>
                </a:path>
                <a:path w="379729" h="664210">
                  <a:moveTo>
                    <a:pt x="308991" y="41275"/>
                  </a:moveTo>
                  <a:lnTo>
                    <a:pt x="254814" y="145374"/>
                  </a:lnTo>
                  <a:lnTo>
                    <a:pt x="308068" y="111805"/>
                  </a:lnTo>
                  <a:lnTo>
                    <a:pt x="305435" y="57404"/>
                  </a:lnTo>
                  <a:lnTo>
                    <a:pt x="339922" y="57404"/>
                  </a:lnTo>
                  <a:lnTo>
                    <a:pt x="308991" y="41275"/>
                  </a:lnTo>
                  <a:close/>
                </a:path>
                <a:path w="379729" h="664210">
                  <a:moveTo>
                    <a:pt x="305435" y="57404"/>
                  </a:moveTo>
                  <a:lnTo>
                    <a:pt x="308068" y="111805"/>
                  </a:lnTo>
                  <a:lnTo>
                    <a:pt x="354076" y="82804"/>
                  </a:lnTo>
                  <a:lnTo>
                    <a:pt x="305435" y="57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8504682" y="5196028"/>
            <a:ext cx="1823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Thread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374004" y="3243536"/>
            <a:ext cx="732790" cy="307340"/>
          </a:xfrm>
          <a:custGeom>
            <a:avLst/>
            <a:gdLst/>
            <a:ahLst/>
            <a:cxnLst/>
            <a:rect l="l" t="t" r="r" b="b"/>
            <a:pathLst>
              <a:path w="732789" h="307339">
                <a:moveTo>
                  <a:pt x="550351" y="87461"/>
                </a:moveTo>
                <a:lnTo>
                  <a:pt x="0" y="245788"/>
                </a:lnTo>
                <a:lnTo>
                  <a:pt x="17526" y="306875"/>
                </a:lnTo>
                <a:lnTo>
                  <a:pt x="567808" y="148493"/>
                </a:lnTo>
                <a:lnTo>
                  <a:pt x="611364" y="102904"/>
                </a:lnTo>
                <a:lnTo>
                  <a:pt x="550351" y="87461"/>
                </a:lnTo>
                <a:close/>
              </a:path>
              <a:path w="732789" h="307339">
                <a:moveTo>
                  <a:pt x="680798" y="55034"/>
                </a:moveTo>
                <a:lnTo>
                  <a:pt x="663067" y="55034"/>
                </a:lnTo>
                <a:lnTo>
                  <a:pt x="680720" y="115994"/>
                </a:lnTo>
                <a:lnTo>
                  <a:pt x="567808" y="148493"/>
                </a:lnTo>
                <a:lnTo>
                  <a:pt x="496570" y="223055"/>
                </a:lnTo>
                <a:lnTo>
                  <a:pt x="489852" y="233721"/>
                </a:lnTo>
                <a:lnTo>
                  <a:pt x="487791" y="245709"/>
                </a:lnTo>
                <a:lnTo>
                  <a:pt x="490372" y="257577"/>
                </a:lnTo>
                <a:lnTo>
                  <a:pt x="497586" y="267886"/>
                </a:lnTo>
                <a:lnTo>
                  <a:pt x="508254" y="274657"/>
                </a:lnTo>
                <a:lnTo>
                  <a:pt x="520255" y="276713"/>
                </a:lnTo>
                <a:lnTo>
                  <a:pt x="532161" y="274101"/>
                </a:lnTo>
                <a:lnTo>
                  <a:pt x="542544" y="266870"/>
                </a:lnTo>
                <a:lnTo>
                  <a:pt x="732409" y="68115"/>
                </a:lnTo>
                <a:lnTo>
                  <a:pt x="680798" y="55034"/>
                </a:lnTo>
                <a:close/>
              </a:path>
              <a:path w="732789" h="307339">
                <a:moveTo>
                  <a:pt x="611364" y="102904"/>
                </a:moveTo>
                <a:lnTo>
                  <a:pt x="567808" y="148493"/>
                </a:lnTo>
                <a:lnTo>
                  <a:pt x="679837" y="116248"/>
                </a:lnTo>
                <a:lnTo>
                  <a:pt x="664083" y="116248"/>
                </a:lnTo>
                <a:lnTo>
                  <a:pt x="611364" y="102904"/>
                </a:lnTo>
                <a:close/>
              </a:path>
              <a:path w="732789" h="307339">
                <a:moveTo>
                  <a:pt x="648970" y="63543"/>
                </a:moveTo>
                <a:lnTo>
                  <a:pt x="611364" y="102904"/>
                </a:lnTo>
                <a:lnTo>
                  <a:pt x="664083" y="116248"/>
                </a:lnTo>
                <a:lnTo>
                  <a:pt x="648970" y="63543"/>
                </a:lnTo>
                <a:close/>
              </a:path>
              <a:path w="732789" h="307339">
                <a:moveTo>
                  <a:pt x="665531" y="63543"/>
                </a:moveTo>
                <a:lnTo>
                  <a:pt x="648970" y="63543"/>
                </a:lnTo>
                <a:lnTo>
                  <a:pt x="664083" y="116248"/>
                </a:lnTo>
                <a:lnTo>
                  <a:pt x="679837" y="116248"/>
                </a:lnTo>
                <a:lnTo>
                  <a:pt x="680720" y="115994"/>
                </a:lnTo>
                <a:lnTo>
                  <a:pt x="665531" y="63543"/>
                </a:lnTo>
                <a:close/>
              </a:path>
              <a:path w="732789" h="307339">
                <a:moveTo>
                  <a:pt x="663067" y="55034"/>
                </a:moveTo>
                <a:lnTo>
                  <a:pt x="550351" y="87461"/>
                </a:lnTo>
                <a:lnTo>
                  <a:pt x="611364" y="102904"/>
                </a:lnTo>
                <a:lnTo>
                  <a:pt x="648970" y="63543"/>
                </a:lnTo>
                <a:lnTo>
                  <a:pt x="665531" y="63543"/>
                </a:lnTo>
                <a:lnTo>
                  <a:pt x="663067" y="55034"/>
                </a:lnTo>
                <a:close/>
              </a:path>
              <a:path w="732789" h="307339">
                <a:moveTo>
                  <a:pt x="453251" y="0"/>
                </a:moveTo>
                <a:lnTo>
                  <a:pt x="441833" y="4139"/>
                </a:lnTo>
                <a:lnTo>
                  <a:pt x="432796" y="12231"/>
                </a:lnTo>
                <a:lnTo>
                  <a:pt x="427355" y="23538"/>
                </a:lnTo>
                <a:lnTo>
                  <a:pt x="426731" y="36143"/>
                </a:lnTo>
                <a:lnTo>
                  <a:pt x="430847" y="47605"/>
                </a:lnTo>
                <a:lnTo>
                  <a:pt x="438963" y="56685"/>
                </a:lnTo>
                <a:lnTo>
                  <a:pt x="450342" y="62146"/>
                </a:lnTo>
                <a:lnTo>
                  <a:pt x="550351" y="87461"/>
                </a:lnTo>
                <a:lnTo>
                  <a:pt x="663067" y="55034"/>
                </a:lnTo>
                <a:lnTo>
                  <a:pt x="680798" y="55034"/>
                </a:lnTo>
                <a:lnTo>
                  <a:pt x="465836" y="551"/>
                </a:lnTo>
                <a:lnTo>
                  <a:pt x="453251" y="0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4285870" y="3345942"/>
            <a:ext cx="99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Thread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4404360" y="1255774"/>
            <a:ext cx="6263640" cy="5546090"/>
            <a:chOff x="2880360" y="1255774"/>
            <a:chExt cx="6263640" cy="5546090"/>
          </a:xfrm>
        </p:grpSpPr>
        <p:pic>
          <p:nvPicPr>
            <p:cNvPr id="115" name="object 11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82567" y="1255774"/>
              <a:ext cx="5361432" cy="554583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835908" y="1309115"/>
              <a:ext cx="5257800" cy="5407660"/>
            </a:xfrm>
            <a:custGeom>
              <a:avLst/>
              <a:gdLst/>
              <a:ahLst/>
              <a:cxnLst/>
              <a:rect l="l" t="t" r="r" b="b"/>
              <a:pathLst>
                <a:path w="5257800" h="5407659">
                  <a:moveTo>
                    <a:pt x="0" y="876300"/>
                  </a:moveTo>
                  <a:lnTo>
                    <a:pt x="1296" y="828217"/>
                  </a:lnTo>
                  <a:lnTo>
                    <a:pt x="5141" y="780812"/>
                  </a:lnTo>
                  <a:lnTo>
                    <a:pt x="11468" y="734152"/>
                  </a:lnTo>
                  <a:lnTo>
                    <a:pt x="20210" y="688304"/>
                  </a:lnTo>
                  <a:lnTo>
                    <a:pt x="31300" y="643334"/>
                  </a:lnTo>
                  <a:lnTo>
                    <a:pt x="44671" y="599309"/>
                  </a:lnTo>
                  <a:lnTo>
                    <a:pt x="60257" y="556297"/>
                  </a:lnTo>
                  <a:lnTo>
                    <a:pt x="77990" y="514364"/>
                  </a:lnTo>
                  <a:lnTo>
                    <a:pt x="97805" y="473576"/>
                  </a:lnTo>
                  <a:lnTo>
                    <a:pt x="119634" y="434001"/>
                  </a:lnTo>
                  <a:lnTo>
                    <a:pt x="143409" y="395705"/>
                  </a:lnTo>
                  <a:lnTo>
                    <a:pt x="169066" y="358755"/>
                  </a:lnTo>
                  <a:lnTo>
                    <a:pt x="196536" y="323218"/>
                  </a:lnTo>
                  <a:lnTo>
                    <a:pt x="225753" y="289161"/>
                  </a:lnTo>
                  <a:lnTo>
                    <a:pt x="256651" y="256651"/>
                  </a:lnTo>
                  <a:lnTo>
                    <a:pt x="289161" y="225753"/>
                  </a:lnTo>
                  <a:lnTo>
                    <a:pt x="323218" y="196536"/>
                  </a:lnTo>
                  <a:lnTo>
                    <a:pt x="358755" y="169066"/>
                  </a:lnTo>
                  <a:lnTo>
                    <a:pt x="395705" y="143409"/>
                  </a:lnTo>
                  <a:lnTo>
                    <a:pt x="434001" y="119634"/>
                  </a:lnTo>
                  <a:lnTo>
                    <a:pt x="473576" y="97805"/>
                  </a:lnTo>
                  <a:lnTo>
                    <a:pt x="514364" y="77990"/>
                  </a:lnTo>
                  <a:lnTo>
                    <a:pt x="556297" y="60257"/>
                  </a:lnTo>
                  <a:lnTo>
                    <a:pt x="599309" y="44671"/>
                  </a:lnTo>
                  <a:lnTo>
                    <a:pt x="643334" y="31300"/>
                  </a:lnTo>
                  <a:lnTo>
                    <a:pt x="688304" y="20210"/>
                  </a:lnTo>
                  <a:lnTo>
                    <a:pt x="734152" y="11468"/>
                  </a:lnTo>
                  <a:lnTo>
                    <a:pt x="780812" y="5141"/>
                  </a:lnTo>
                  <a:lnTo>
                    <a:pt x="828217" y="1296"/>
                  </a:lnTo>
                  <a:lnTo>
                    <a:pt x="876300" y="0"/>
                  </a:lnTo>
                  <a:lnTo>
                    <a:pt x="4381500" y="0"/>
                  </a:lnTo>
                  <a:lnTo>
                    <a:pt x="4429582" y="1296"/>
                  </a:lnTo>
                  <a:lnTo>
                    <a:pt x="4476987" y="5141"/>
                  </a:lnTo>
                  <a:lnTo>
                    <a:pt x="4523647" y="11468"/>
                  </a:lnTo>
                  <a:lnTo>
                    <a:pt x="4569495" y="20210"/>
                  </a:lnTo>
                  <a:lnTo>
                    <a:pt x="4614465" y="31300"/>
                  </a:lnTo>
                  <a:lnTo>
                    <a:pt x="4658490" y="44671"/>
                  </a:lnTo>
                  <a:lnTo>
                    <a:pt x="4701502" y="60257"/>
                  </a:lnTo>
                  <a:lnTo>
                    <a:pt x="4743435" y="77990"/>
                  </a:lnTo>
                  <a:lnTo>
                    <a:pt x="4784223" y="97805"/>
                  </a:lnTo>
                  <a:lnTo>
                    <a:pt x="4823798" y="119634"/>
                  </a:lnTo>
                  <a:lnTo>
                    <a:pt x="4862094" y="143409"/>
                  </a:lnTo>
                  <a:lnTo>
                    <a:pt x="4899044" y="169066"/>
                  </a:lnTo>
                  <a:lnTo>
                    <a:pt x="4934581" y="196536"/>
                  </a:lnTo>
                  <a:lnTo>
                    <a:pt x="4968638" y="225753"/>
                  </a:lnTo>
                  <a:lnTo>
                    <a:pt x="5001148" y="256651"/>
                  </a:lnTo>
                  <a:lnTo>
                    <a:pt x="5032046" y="289161"/>
                  </a:lnTo>
                  <a:lnTo>
                    <a:pt x="5061263" y="323218"/>
                  </a:lnTo>
                  <a:lnTo>
                    <a:pt x="5088733" y="358755"/>
                  </a:lnTo>
                  <a:lnTo>
                    <a:pt x="5114390" y="395705"/>
                  </a:lnTo>
                  <a:lnTo>
                    <a:pt x="5138166" y="434001"/>
                  </a:lnTo>
                  <a:lnTo>
                    <a:pt x="5159994" y="473576"/>
                  </a:lnTo>
                  <a:lnTo>
                    <a:pt x="5179809" y="514364"/>
                  </a:lnTo>
                  <a:lnTo>
                    <a:pt x="5197542" y="556297"/>
                  </a:lnTo>
                  <a:lnTo>
                    <a:pt x="5213128" y="599309"/>
                  </a:lnTo>
                  <a:lnTo>
                    <a:pt x="5226499" y="643334"/>
                  </a:lnTo>
                  <a:lnTo>
                    <a:pt x="5237589" y="688304"/>
                  </a:lnTo>
                  <a:lnTo>
                    <a:pt x="5246331" y="734152"/>
                  </a:lnTo>
                  <a:lnTo>
                    <a:pt x="5252658" y="780812"/>
                  </a:lnTo>
                  <a:lnTo>
                    <a:pt x="5256503" y="828217"/>
                  </a:lnTo>
                  <a:lnTo>
                    <a:pt x="5257800" y="876300"/>
                  </a:lnTo>
                  <a:lnTo>
                    <a:pt x="5257800" y="4530840"/>
                  </a:lnTo>
                  <a:lnTo>
                    <a:pt x="5256503" y="4578920"/>
                  </a:lnTo>
                  <a:lnTo>
                    <a:pt x="5252658" y="4626323"/>
                  </a:lnTo>
                  <a:lnTo>
                    <a:pt x="5246331" y="4672981"/>
                  </a:lnTo>
                  <a:lnTo>
                    <a:pt x="5237589" y="4718828"/>
                  </a:lnTo>
                  <a:lnTo>
                    <a:pt x="5226499" y="4763797"/>
                  </a:lnTo>
                  <a:lnTo>
                    <a:pt x="5213128" y="4807820"/>
                  </a:lnTo>
                  <a:lnTo>
                    <a:pt x="5197542" y="4850832"/>
                  </a:lnTo>
                  <a:lnTo>
                    <a:pt x="5179809" y="4892765"/>
                  </a:lnTo>
                  <a:lnTo>
                    <a:pt x="5159994" y="4933553"/>
                  </a:lnTo>
                  <a:lnTo>
                    <a:pt x="5138166" y="4973129"/>
                  </a:lnTo>
                  <a:lnTo>
                    <a:pt x="5114390" y="5011425"/>
                  </a:lnTo>
                  <a:lnTo>
                    <a:pt x="5088733" y="5048376"/>
                  </a:lnTo>
                  <a:lnTo>
                    <a:pt x="5061263" y="5083913"/>
                  </a:lnTo>
                  <a:lnTo>
                    <a:pt x="5032046" y="5117971"/>
                  </a:lnTo>
                  <a:lnTo>
                    <a:pt x="5001148" y="5150483"/>
                  </a:lnTo>
                  <a:lnTo>
                    <a:pt x="4968638" y="5181381"/>
                  </a:lnTo>
                  <a:lnTo>
                    <a:pt x="4934581" y="5210600"/>
                  </a:lnTo>
                  <a:lnTo>
                    <a:pt x="4899044" y="5238071"/>
                  </a:lnTo>
                  <a:lnTo>
                    <a:pt x="4862094" y="5263729"/>
                  </a:lnTo>
                  <a:lnTo>
                    <a:pt x="4823798" y="5287507"/>
                  </a:lnTo>
                  <a:lnTo>
                    <a:pt x="4784223" y="5309336"/>
                  </a:lnTo>
                  <a:lnTo>
                    <a:pt x="4743435" y="5329152"/>
                  </a:lnTo>
                  <a:lnTo>
                    <a:pt x="4701502" y="5346887"/>
                  </a:lnTo>
                  <a:lnTo>
                    <a:pt x="4658490" y="5362474"/>
                  </a:lnTo>
                  <a:lnTo>
                    <a:pt x="4614465" y="5375846"/>
                  </a:lnTo>
                  <a:lnTo>
                    <a:pt x="4569495" y="5386937"/>
                  </a:lnTo>
                  <a:lnTo>
                    <a:pt x="4523647" y="5395680"/>
                  </a:lnTo>
                  <a:lnTo>
                    <a:pt x="4476987" y="5402007"/>
                  </a:lnTo>
                  <a:lnTo>
                    <a:pt x="4429582" y="5405852"/>
                  </a:lnTo>
                  <a:lnTo>
                    <a:pt x="4381500" y="5407149"/>
                  </a:lnTo>
                  <a:lnTo>
                    <a:pt x="876300" y="5407149"/>
                  </a:lnTo>
                  <a:lnTo>
                    <a:pt x="828217" y="5405852"/>
                  </a:lnTo>
                  <a:lnTo>
                    <a:pt x="780812" y="5402007"/>
                  </a:lnTo>
                  <a:lnTo>
                    <a:pt x="734152" y="5395680"/>
                  </a:lnTo>
                  <a:lnTo>
                    <a:pt x="688304" y="5386937"/>
                  </a:lnTo>
                  <a:lnTo>
                    <a:pt x="643334" y="5375846"/>
                  </a:lnTo>
                  <a:lnTo>
                    <a:pt x="599309" y="5362474"/>
                  </a:lnTo>
                  <a:lnTo>
                    <a:pt x="556297" y="5346887"/>
                  </a:lnTo>
                  <a:lnTo>
                    <a:pt x="514364" y="5329152"/>
                  </a:lnTo>
                  <a:lnTo>
                    <a:pt x="473576" y="5309336"/>
                  </a:lnTo>
                  <a:lnTo>
                    <a:pt x="434001" y="5287507"/>
                  </a:lnTo>
                  <a:lnTo>
                    <a:pt x="395705" y="5263729"/>
                  </a:lnTo>
                  <a:lnTo>
                    <a:pt x="358755" y="5238071"/>
                  </a:lnTo>
                  <a:lnTo>
                    <a:pt x="323218" y="5210600"/>
                  </a:lnTo>
                  <a:lnTo>
                    <a:pt x="289161" y="5181381"/>
                  </a:lnTo>
                  <a:lnTo>
                    <a:pt x="256651" y="5150483"/>
                  </a:lnTo>
                  <a:lnTo>
                    <a:pt x="225753" y="5117971"/>
                  </a:lnTo>
                  <a:lnTo>
                    <a:pt x="196536" y="5083913"/>
                  </a:lnTo>
                  <a:lnTo>
                    <a:pt x="169066" y="5048376"/>
                  </a:lnTo>
                  <a:lnTo>
                    <a:pt x="143409" y="5011425"/>
                  </a:lnTo>
                  <a:lnTo>
                    <a:pt x="119634" y="4973129"/>
                  </a:lnTo>
                  <a:lnTo>
                    <a:pt x="97805" y="4933553"/>
                  </a:lnTo>
                  <a:lnTo>
                    <a:pt x="77990" y="4892765"/>
                  </a:lnTo>
                  <a:lnTo>
                    <a:pt x="60257" y="4850832"/>
                  </a:lnTo>
                  <a:lnTo>
                    <a:pt x="44671" y="4807820"/>
                  </a:lnTo>
                  <a:lnTo>
                    <a:pt x="31300" y="4763797"/>
                  </a:lnTo>
                  <a:lnTo>
                    <a:pt x="20210" y="4718828"/>
                  </a:lnTo>
                  <a:lnTo>
                    <a:pt x="11468" y="4672981"/>
                  </a:lnTo>
                  <a:lnTo>
                    <a:pt x="5141" y="4626323"/>
                  </a:lnTo>
                  <a:lnTo>
                    <a:pt x="1296" y="4578920"/>
                  </a:lnTo>
                  <a:lnTo>
                    <a:pt x="0" y="4530840"/>
                  </a:lnTo>
                  <a:lnTo>
                    <a:pt x="0" y="876300"/>
                  </a:lnTo>
                  <a:close/>
                </a:path>
              </a:pathLst>
            </a:custGeom>
            <a:ln w="63500">
              <a:solidFill>
                <a:srgbClr val="000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246120" y="4770500"/>
              <a:ext cx="530860" cy="318135"/>
            </a:xfrm>
            <a:custGeom>
              <a:avLst/>
              <a:gdLst/>
              <a:ahLst/>
              <a:cxnLst/>
              <a:rect l="l" t="t" r="r" b="b"/>
              <a:pathLst>
                <a:path w="530860" h="318135">
                  <a:moveTo>
                    <a:pt x="357370" y="66169"/>
                  </a:moveTo>
                  <a:lnTo>
                    <a:pt x="0" y="262255"/>
                  </a:lnTo>
                  <a:lnTo>
                    <a:pt x="30480" y="317881"/>
                  </a:lnTo>
                  <a:lnTo>
                    <a:pt x="388026" y="121699"/>
                  </a:lnTo>
                  <a:lnTo>
                    <a:pt x="420385" y="67803"/>
                  </a:lnTo>
                  <a:lnTo>
                    <a:pt x="357370" y="66169"/>
                  </a:lnTo>
                  <a:close/>
                </a:path>
                <a:path w="530860" h="318135">
                  <a:moveTo>
                    <a:pt x="529334" y="9652"/>
                  </a:moveTo>
                  <a:lnTo>
                    <a:pt x="460375" y="9652"/>
                  </a:lnTo>
                  <a:lnTo>
                    <a:pt x="490855" y="65278"/>
                  </a:lnTo>
                  <a:lnTo>
                    <a:pt x="388026" y="121699"/>
                  </a:lnTo>
                  <a:lnTo>
                    <a:pt x="334899" y="210185"/>
                  </a:lnTo>
                  <a:lnTo>
                    <a:pt x="330674" y="222045"/>
                  </a:lnTo>
                  <a:lnTo>
                    <a:pt x="331295" y="234203"/>
                  </a:lnTo>
                  <a:lnTo>
                    <a:pt x="336417" y="245242"/>
                  </a:lnTo>
                  <a:lnTo>
                    <a:pt x="345694" y="253746"/>
                  </a:lnTo>
                  <a:lnTo>
                    <a:pt x="357608" y="257970"/>
                  </a:lnTo>
                  <a:lnTo>
                    <a:pt x="369760" y="257349"/>
                  </a:lnTo>
                  <a:lnTo>
                    <a:pt x="380769" y="252227"/>
                  </a:lnTo>
                  <a:lnTo>
                    <a:pt x="389255" y="242951"/>
                  </a:lnTo>
                  <a:lnTo>
                    <a:pt x="529334" y="9652"/>
                  </a:lnTo>
                  <a:close/>
                </a:path>
                <a:path w="530860" h="318135">
                  <a:moveTo>
                    <a:pt x="420385" y="67803"/>
                  </a:moveTo>
                  <a:lnTo>
                    <a:pt x="388026" y="121699"/>
                  </a:lnTo>
                  <a:lnTo>
                    <a:pt x="483679" y="69215"/>
                  </a:lnTo>
                  <a:lnTo>
                    <a:pt x="474853" y="69215"/>
                  </a:lnTo>
                  <a:lnTo>
                    <a:pt x="420385" y="67803"/>
                  </a:lnTo>
                  <a:close/>
                </a:path>
                <a:path w="530860" h="318135">
                  <a:moveTo>
                    <a:pt x="448437" y="21082"/>
                  </a:moveTo>
                  <a:lnTo>
                    <a:pt x="420385" y="67803"/>
                  </a:lnTo>
                  <a:lnTo>
                    <a:pt x="474853" y="69215"/>
                  </a:lnTo>
                  <a:lnTo>
                    <a:pt x="448437" y="21082"/>
                  </a:lnTo>
                  <a:close/>
                </a:path>
                <a:path w="530860" h="318135">
                  <a:moveTo>
                    <a:pt x="466638" y="21082"/>
                  </a:moveTo>
                  <a:lnTo>
                    <a:pt x="448437" y="21082"/>
                  </a:lnTo>
                  <a:lnTo>
                    <a:pt x="474853" y="69215"/>
                  </a:lnTo>
                  <a:lnTo>
                    <a:pt x="483679" y="69215"/>
                  </a:lnTo>
                  <a:lnTo>
                    <a:pt x="490855" y="65278"/>
                  </a:lnTo>
                  <a:lnTo>
                    <a:pt x="466638" y="21082"/>
                  </a:lnTo>
                  <a:close/>
                </a:path>
                <a:path w="530860" h="318135">
                  <a:moveTo>
                    <a:pt x="460375" y="9652"/>
                  </a:moveTo>
                  <a:lnTo>
                    <a:pt x="357370" y="66169"/>
                  </a:lnTo>
                  <a:lnTo>
                    <a:pt x="420385" y="67803"/>
                  </a:lnTo>
                  <a:lnTo>
                    <a:pt x="448437" y="21082"/>
                  </a:lnTo>
                  <a:lnTo>
                    <a:pt x="466638" y="21082"/>
                  </a:lnTo>
                  <a:lnTo>
                    <a:pt x="460375" y="9652"/>
                  </a:lnTo>
                  <a:close/>
                </a:path>
                <a:path w="530860" h="318135">
                  <a:moveTo>
                    <a:pt x="256032" y="0"/>
                  </a:moveTo>
                  <a:lnTo>
                    <a:pt x="243609" y="2143"/>
                  </a:lnTo>
                  <a:lnTo>
                    <a:pt x="233330" y="8667"/>
                  </a:lnTo>
                  <a:lnTo>
                    <a:pt x="226242" y="18573"/>
                  </a:lnTo>
                  <a:lnTo>
                    <a:pt x="223393" y="30861"/>
                  </a:lnTo>
                  <a:lnTo>
                    <a:pt x="225609" y="43283"/>
                  </a:lnTo>
                  <a:lnTo>
                    <a:pt x="232171" y="53562"/>
                  </a:lnTo>
                  <a:lnTo>
                    <a:pt x="242091" y="60650"/>
                  </a:lnTo>
                  <a:lnTo>
                    <a:pt x="254381" y="63500"/>
                  </a:lnTo>
                  <a:lnTo>
                    <a:pt x="357370" y="66169"/>
                  </a:lnTo>
                  <a:lnTo>
                    <a:pt x="460375" y="9652"/>
                  </a:lnTo>
                  <a:lnTo>
                    <a:pt x="529334" y="9652"/>
                  </a:lnTo>
                  <a:lnTo>
                    <a:pt x="530860" y="7112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880360" y="5061201"/>
              <a:ext cx="762000" cy="462280"/>
            </a:xfrm>
            <a:custGeom>
              <a:avLst/>
              <a:gdLst/>
              <a:ahLst/>
              <a:cxnLst/>
              <a:rect l="l" t="t" r="r" b="b"/>
              <a:pathLst>
                <a:path w="762000" h="462279">
                  <a:moveTo>
                    <a:pt x="762000" y="0"/>
                  </a:moveTo>
                  <a:lnTo>
                    <a:pt x="0" y="0"/>
                  </a:lnTo>
                  <a:lnTo>
                    <a:pt x="0" y="461774"/>
                  </a:lnTo>
                  <a:lnTo>
                    <a:pt x="762000" y="46177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4483354" y="5087873"/>
            <a:ext cx="60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9653" y="1196305"/>
            <a:ext cx="4308347" cy="54911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3700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4" dirty="0"/>
              <a:t>Compiling</a:t>
            </a:r>
            <a:r>
              <a:rPr spc="-135" dirty="0"/>
              <a:t> </a:t>
            </a:r>
            <a:r>
              <a:rPr spc="-25" dirty="0"/>
              <a:t>CUDA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0450" y="1570478"/>
            <a:ext cx="5037455" cy="365356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5580" indent="-182880">
              <a:spcBef>
                <a:spcPts val="670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Use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nvcc</a:t>
            </a:r>
            <a:endParaRPr sz="2400">
              <a:latin typeface="Arial"/>
              <a:cs typeface="Arial"/>
            </a:endParaRPr>
          </a:p>
          <a:p>
            <a:pPr marL="196215" indent="-183515">
              <a:spcBef>
                <a:spcPts val="5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Device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mixed</a:t>
            </a:r>
            <a:endParaRPr sz="2400">
              <a:latin typeface="Arial"/>
              <a:cs typeface="Arial"/>
            </a:endParaRPr>
          </a:p>
          <a:p>
            <a:pPr marL="195580" indent="-182880">
              <a:spcBef>
                <a:spcPts val="575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Combine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.cu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275"/>
              </a:spcBef>
              <a:buClr>
                <a:srgbClr val="4F80BC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196215" indent="-183515"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nvcc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separates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  <a:p>
            <a:pPr marL="469265" lvl="1" indent="-182880">
              <a:spcBef>
                <a:spcPts val="484"/>
              </a:spcBef>
              <a:buClr>
                <a:srgbClr val="4F80BC"/>
              </a:buClr>
              <a:buSzPct val="85000"/>
              <a:buFont typeface="Arial"/>
              <a:buChar char="•"/>
              <a:tabLst>
                <a:tab pos="469265" algn="l"/>
              </a:tabLst>
            </a:pPr>
            <a:r>
              <a:rPr sz="2000" b="1" dirty="0">
                <a:latin typeface="Arial"/>
                <a:cs typeface="Arial"/>
              </a:rPr>
              <a:t>device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code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(runs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GPU)</a:t>
            </a:r>
            <a:endParaRPr sz="2000">
              <a:latin typeface="Arial"/>
              <a:cs typeface="Arial"/>
            </a:endParaRPr>
          </a:p>
          <a:p>
            <a:pPr marL="744855" lvl="2" indent="-183515">
              <a:spcBef>
                <a:spcPts val="440"/>
              </a:spcBef>
              <a:buClr>
                <a:srgbClr val="4F80BC"/>
              </a:buClr>
              <a:buSzPct val="88888"/>
              <a:buChar char="•"/>
              <a:tabLst>
                <a:tab pos="744855" algn="l"/>
              </a:tabLst>
            </a:pPr>
            <a:r>
              <a:rPr dirty="0">
                <a:latin typeface="Arial"/>
                <a:cs typeface="Arial"/>
              </a:rPr>
              <a:t>further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processed by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NVIDIA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compiler</a:t>
            </a:r>
            <a:endParaRPr>
              <a:latin typeface="Arial"/>
              <a:cs typeface="Arial"/>
            </a:endParaRPr>
          </a:p>
          <a:p>
            <a:pPr marL="469265" lvl="1" indent="-182880">
              <a:spcBef>
                <a:spcPts val="470"/>
              </a:spcBef>
              <a:buClr>
                <a:srgbClr val="4F80BC"/>
              </a:buClr>
              <a:buSzPct val="85000"/>
              <a:buFont typeface="Arial"/>
              <a:buChar char="•"/>
              <a:tabLst>
                <a:tab pos="469265" algn="l"/>
              </a:tabLst>
            </a:pPr>
            <a:r>
              <a:rPr sz="2000" b="1" dirty="0">
                <a:latin typeface="Arial"/>
                <a:cs typeface="Arial"/>
              </a:rPr>
              <a:t>host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code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(runs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CPU)</a:t>
            </a:r>
            <a:endParaRPr sz="2000">
              <a:latin typeface="Arial"/>
              <a:cs typeface="Arial"/>
            </a:endParaRPr>
          </a:p>
          <a:p>
            <a:pPr marL="744855" lvl="2" indent="-183515">
              <a:spcBef>
                <a:spcPts val="440"/>
              </a:spcBef>
              <a:buClr>
                <a:srgbClr val="4F80BC"/>
              </a:buClr>
              <a:buSzPct val="88888"/>
              <a:buChar char="•"/>
              <a:tabLst>
                <a:tab pos="744855" algn="l"/>
              </a:tabLst>
            </a:pPr>
            <a:r>
              <a:rPr dirty="0">
                <a:latin typeface="Arial"/>
                <a:cs typeface="Arial"/>
              </a:rPr>
              <a:t>Forwarded to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host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compiler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(g++)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67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036" y="4194046"/>
            <a:ext cx="4194047" cy="25694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CUDA</a:t>
            </a:r>
            <a:r>
              <a:rPr spc="-385" dirty="0"/>
              <a:t> </a:t>
            </a:r>
            <a:r>
              <a:rPr spc="-114" dirty="0"/>
              <a:t>program</a:t>
            </a:r>
            <a:r>
              <a:rPr spc="-135" dirty="0"/>
              <a:t> </a:t>
            </a:r>
            <a:r>
              <a:rPr spc="-75" dirty="0"/>
              <a:t>organization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447800"/>
            <a:ext cx="4501515" cy="30321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94945" indent="-182245">
              <a:spcBef>
                <a:spcPts val="385"/>
              </a:spcBef>
              <a:buClr>
                <a:srgbClr val="4F80BC"/>
              </a:buClr>
              <a:buSzPct val="84090"/>
              <a:buChar char="•"/>
              <a:tabLst>
                <a:tab pos="194945" algn="l"/>
              </a:tabLst>
            </a:pPr>
            <a:r>
              <a:rPr sz="2200" dirty="0">
                <a:latin typeface="Arial"/>
                <a:cs typeface="Arial"/>
              </a:rPr>
              <a:t>Two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types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code:</a:t>
            </a:r>
            <a:endParaRPr sz="2200" dirty="0">
              <a:latin typeface="Arial"/>
              <a:cs typeface="Arial"/>
            </a:endParaRPr>
          </a:p>
          <a:p>
            <a:pPr marL="470534" lvl="1" indent="-183515">
              <a:spcBef>
                <a:spcPts val="240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b="1" dirty="0">
                <a:solidFill>
                  <a:srgbClr val="C0504D"/>
                </a:solidFill>
                <a:latin typeface="Arial"/>
                <a:cs typeface="Arial"/>
              </a:rPr>
              <a:t>Device</a:t>
            </a:r>
            <a:r>
              <a:rPr sz="1900" b="1" spc="1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C0504D"/>
                </a:solidFill>
                <a:latin typeface="Arial"/>
                <a:cs typeface="Arial"/>
              </a:rPr>
              <a:t>code</a:t>
            </a:r>
            <a:r>
              <a:rPr sz="1900" b="1" spc="-2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GPU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code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kernel(s)</a:t>
            </a:r>
            <a:endParaRPr sz="1900" dirty="0">
              <a:latin typeface="Arial"/>
              <a:cs typeface="Arial"/>
            </a:endParaRPr>
          </a:p>
          <a:p>
            <a:pPr marL="742315" lvl="2" indent="-180975">
              <a:spcBef>
                <a:spcPts val="215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spc="-10" dirty="0">
                <a:latin typeface="Arial"/>
                <a:cs typeface="Arial"/>
              </a:rPr>
              <a:t>“Sequential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program”</a:t>
            </a:r>
            <a:endParaRPr sz="1700" dirty="0">
              <a:latin typeface="Arial"/>
              <a:cs typeface="Arial"/>
            </a:endParaRPr>
          </a:p>
          <a:p>
            <a:pPr marL="742315" lvl="2" indent="-180975">
              <a:spcBef>
                <a:spcPts val="204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Write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for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1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thread,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execute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for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all</a:t>
            </a:r>
            <a:endParaRPr sz="1700" dirty="0">
              <a:latin typeface="Arial"/>
              <a:cs typeface="Arial"/>
            </a:endParaRPr>
          </a:p>
          <a:p>
            <a:pPr marL="742315" lvl="2" indent="-180975">
              <a:spcBef>
                <a:spcPts val="200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Cuda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language</a:t>
            </a:r>
            <a:endParaRPr sz="1700" dirty="0">
              <a:latin typeface="Arial"/>
              <a:cs typeface="Arial"/>
            </a:endParaRPr>
          </a:p>
          <a:p>
            <a:pPr lvl="2">
              <a:spcBef>
                <a:spcPts val="509"/>
              </a:spcBef>
              <a:buClr>
                <a:srgbClr val="4F80BC"/>
              </a:buClr>
              <a:buFont typeface="Arial"/>
              <a:buChar char="•"/>
            </a:pPr>
            <a:endParaRPr sz="1700" dirty="0">
              <a:latin typeface="Arial"/>
              <a:cs typeface="Arial"/>
            </a:endParaRPr>
          </a:p>
          <a:p>
            <a:pPr marL="470534" lvl="1" indent="-183515">
              <a:spcBef>
                <a:spcPts val="5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b="1" dirty="0">
                <a:solidFill>
                  <a:srgbClr val="C0504D"/>
                </a:solidFill>
                <a:latin typeface="Arial"/>
                <a:cs typeface="Arial"/>
              </a:rPr>
              <a:t>Host</a:t>
            </a:r>
            <a:r>
              <a:rPr sz="1900" b="1" spc="-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C0504D"/>
                </a:solidFill>
                <a:latin typeface="Arial"/>
                <a:cs typeface="Arial"/>
              </a:rPr>
              <a:t>code</a:t>
            </a:r>
            <a:r>
              <a:rPr sz="1900" b="1" spc="-2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CPU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code</a:t>
            </a:r>
            <a:endParaRPr sz="1900" dirty="0">
              <a:latin typeface="Arial"/>
              <a:cs typeface="Arial"/>
            </a:endParaRPr>
          </a:p>
          <a:p>
            <a:pPr marL="742315" lvl="2" indent="-180975">
              <a:spcBef>
                <a:spcPts val="210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Instantiate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grid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+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run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kernel</a:t>
            </a:r>
            <a:endParaRPr sz="1700" dirty="0">
              <a:latin typeface="Arial"/>
              <a:cs typeface="Arial"/>
            </a:endParaRPr>
          </a:p>
          <a:p>
            <a:pPr marL="742315" lvl="2" indent="-180975">
              <a:spcBef>
                <a:spcPts val="204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Memory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allocation</a:t>
            </a:r>
            <a:endParaRPr sz="1700" dirty="0">
              <a:latin typeface="Arial"/>
              <a:cs typeface="Arial"/>
            </a:endParaRPr>
          </a:p>
          <a:p>
            <a:pPr marL="742315" lvl="2" indent="-180975">
              <a:spcBef>
                <a:spcPts val="204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spc="-10" dirty="0">
                <a:latin typeface="Arial"/>
                <a:cs typeface="Arial"/>
              </a:rPr>
              <a:t>C/C++/Java/Python/…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7236" y="4913375"/>
            <a:ext cx="3640454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94945" indent="-182245">
              <a:spcBef>
                <a:spcPts val="380"/>
              </a:spcBef>
              <a:buClr>
                <a:srgbClr val="4F80BC"/>
              </a:buClr>
              <a:buSzPct val="84090"/>
              <a:buChar char="•"/>
              <a:tabLst>
                <a:tab pos="194945" algn="l"/>
              </a:tabLst>
            </a:pPr>
            <a:r>
              <a:rPr sz="2200" spc="-10" dirty="0">
                <a:latin typeface="Arial"/>
                <a:cs typeface="Arial"/>
              </a:rPr>
              <a:t>Host-</a:t>
            </a:r>
            <a:r>
              <a:rPr sz="2200" dirty="0">
                <a:latin typeface="Arial"/>
                <a:cs typeface="Arial"/>
              </a:rPr>
              <a:t>device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communication</a:t>
            </a:r>
            <a:endParaRPr sz="2200" dirty="0">
              <a:latin typeface="Arial"/>
              <a:cs typeface="Arial"/>
            </a:endParaRPr>
          </a:p>
          <a:p>
            <a:pPr marL="470534" lvl="1" indent="-183515">
              <a:spcBef>
                <a:spcPts val="240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b="1" dirty="0">
                <a:latin typeface="Arial"/>
                <a:cs typeface="Arial"/>
              </a:rPr>
              <a:t>Explicit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/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implicit</a:t>
            </a:r>
            <a:endParaRPr sz="1900" dirty="0">
              <a:latin typeface="Arial"/>
              <a:cs typeface="Arial"/>
            </a:endParaRPr>
          </a:p>
          <a:p>
            <a:pPr marL="742315" lvl="2" indent="-180975">
              <a:spcBef>
                <a:spcPts val="210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Via</a:t>
            </a:r>
            <a:r>
              <a:rPr sz="1700" spc="-6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PCI/e</a:t>
            </a:r>
            <a:endParaRPr sz="1700" dirty="0">
              <a:latin typeface="Arial"/>
              <a:cs typeface="Arial"/>
            </a:endParaRPr>
          </a:p>
          <a:p>
            <a:pPr marL="742315" lvl="2" indent="-180975">
              <a:spcBef>
                <a:spcPts val="204"/>
              </a:spcBef>
              <a:buClr>
                <a:srgbClr val="4F80BC"/>
              </a:buClr>
              <a:buSzPct val="88235"/>
              <a:buChar char="•"/>
              <a:tabLst>
                <a:tab pos="742315" algn="l"/>
              </a:tabLst>
            </a:pPr>
            <a:r>
              <a:rPr sz="1700" dirty="0">
                <a:latin typeface="Arial"/>
                <a:cs typeface="Arial"/>
              </a:rPr>
              <a:t>Via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NVLink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(where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available)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6258" y="4772404"/>
            <a:ext cx="684530" cy="593752"/>
          </a:xfrm>
          <a:prstGeom prst="rect">
            <a:avLst/>
          </a:prstGeom>
          <a:solidFill>
            <a:srgbClr val="FFFFFF"/>
          </a:solidFill>
          <a:ln w="26424">
            <a:solidFill>
              <a:srgbClr val="4F80B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spcBef>
                <a:spcPts val="310"/>
              </a:spcBef>
            </a:pPr>
            <a:r>
              <a:rPr spc="-20" dirty="0">
                <a:latin typeface="Arial"/>
                <a:cs typeface="Arial"/>
              </a:rPr>
              <a:t>Host</a:t>
            </a:r>
            <a:endParaRPr>
              <a:latin typeface="Arial"/>
              <a:cs typeface="Arial"/>
            </a:endParaRPr>
          </a:p>
          <a:p>
            <a:pPr marL="90805">
              <a:spcBef>
                <a:spcPts val="5"/>
              </a:spcBef>
            </a:pPr>
            <a:r>
              <a:rPr spc="-20" dirty="0">
                <a:latin typeface="Arial"/>
                <a:cs typeface="Arial"/>
              </a:rPr>
              <a:t>code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8398" y="4889752"/>
            <a:ext cx="1945005" cy="316753"/>
          </a:xfrm>
          <a:prstGeom prst="rect">
            <a:avLst/>
          </a:prstGeom>
          <a:solidFill>
            <a:srgbClr val="FFFFFF"/>
          </a:solidFill>
          <a:ln w="26424">
            <a:solidFill>
              <a:srgbClr val="007F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43535">
              <a:spcBef>
                <a:spcPts val="310"/>
              </a:spcBef>
            </a:pPr>
            <a:r>
              <a:rPr dirty="0">
                <a:latin typeface="Arial"/>
                <a:cs typeface="Arial"/>
              </a:rPr>
              <a:t>Device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code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8970" y="5557265"/>
            <a:ext cx="1813560" cy="318036"/>
          </a:xfrm>
          <a:prstGeom prst="rect">
            <a:avLst/>
          </a:prstGeom>
          <a:solidFill>
            <a:srgbClr val="FFFFFF"/>
          </a:solidFill>
          <a:ln w="26424">
            <a:solidFill>
              <a:srgbClr val="4F80B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spcBef>
                <a:spcPts val="320"/>
              </a:spcBef>
            </a:pPr>
            <a:r>
              <a:rPr dirty="0">
                <a:latin typeface="Arial"/>
                <a:cs typeface="Arial"/>
              </a:rPr>
              <a:t>Data</a:t>
            </a:r>
            <a:r>
              <a:rPr spc="-10" dirty="0">
                <a:latin typeface="Arial"/>
                <a:cs typeface="Arial"/>
              </a:rPr>
              <a:t> movement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91578" y="5923826"/>
            <a:ext cx="132715" cy="402590"/>
          </a:xfrm>
          <a:custGeom>
            <a:avLst/>
            <a:gdLst/>
            <a:ahLst/>
            <a:cxnLst/>
            <a:rect l="l" t="t" r="r" b="b"/>
            <a:pathLst>
              <a:path w="132714" h="402589">
                <a:moveTo>
                  <a:pt x="0" y="278690"/>
                </a:moveTo>
                <a:lnTo>
                  <a:pt x="33401" y="402028"/>
                </a:lnTo>
                <a:lnTo>
                  <a:pt x="103322" y="312433"/>
                </a:lnTo>
                <a:lnTo>
                  <a:pt x="70866" y="312433"/>
                </a:lnTo>
                <a:lnTo>
                  <a:pt x="33528" y="304888"/>
                </a:lnTo>
                <a:lnTo>
                  <a:pt x="37299" y="286218"/>
                </a:lnTo>
                <a:lnTo>
                  <a:pt x="0" y="278690"/>
                </a:lnTo>
                <a:close/>
              </a:path>
              <a:path w="132714" h="402589">
                <a:moveTo>
                  <a:pt x="37299" y="286218"/>
                </a:moveTo>
                <a:lnTo>
                  <a:pt x="33528" y="304888"/>
                </a:lnTo>
                <a:lnTo>
                  <a:pt x="70866" y="312433"/>
                </a:lnTo>
                <a:lnTo>
                  <a:pt x="74639" y="293754"/>
                </a:lnTo>
                <a:lnTo>
                  <a:pt x="37299" y="286218"/>
                </a:lnTo>
                <a:close/>
              </a:path>
              <a:path w="132714" h="402589">
                <a:moveTo>
                  <a:pt x="74639" y="293754"/>
                </a:moveTo>
                <a:lnTo>
                  <a:pt x="70866" y="312433"/>
                </a:lnTo>
                <a:lnTo>
                  <a:pt x="103322" y="312433"/>
                </a:lnTo>
                <a:lnTo>
                  <a:pt x="112014" y="301297"/>
                </a:lnTo>
                <a:lnTo>
                  <a:pt x="74639" y="293754"/>
                </a:lnTo>
                <a:close/>
              </a:path>
              <a:path w="132714" h="402589">
                <a:moveTo>
                  <a:pt x="95123" y="0"/>
                </a:moveTo>
                <a:lnTo>
                  <a:pt x="37299" y="286218"/>
                </a:lnTo>
                <a:lnTo>
                  <a:pt x="74639" y="293754"/>
                </a:lnTo>
                <a:lnTo>
                  <a:pt x="132461" y="7545"/>
                </a:lnTo>
                <a:lnTo>
                  <a:pt x="95123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7725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F3CB-D633-1B6E-7B37-2C6E64C0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05" dirty="0"/>
              <a:t>CUDA</a:t>
            </a:r>
            <a:r>
              <a:rPr lang="en-GB" spc="-385" dirty="0"/>
              <a:t> </a:t>
            </a:r>
            <a:r>
              <a:rPr lang="en-GB" spc="-114" dirty="0"/>
              <a:t>program :  RECIPE!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CF62B-0D2B-F432-D3E2-B417ADB370A0}"/>
              </a:ext>
            </a:extLst>
          </p:cNvPr>
          <p:cNvSpPr txBox="1"/>
          <p:nvPr/>
        </p:nvSpPr>
        <p:spPr>
          <a:xfrm>
            <a:off x="714588" y="2074783"/>
            <a:ext cx="99534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the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function(s) to offload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mapping of operations and data to threads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Kernel(s) and device functions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Kernel: Sequential code, written per-thread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the</a:t>
            </a:r>
            <a:r>
              <a:rPr lang="en-GB" sz="24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 geometry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threads per block, how many blocks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(re)Write host code: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Device memory initialization and copy to device (H2D)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Kernel(s) launch(es)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results back to host (D2H)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16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Define thread hierarchy in host code</a:t>
            </a:r>
            <a:endParaRPr spc="-75"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3457355"/>
            <a:ext cx="3197861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62272-6960-FF4E-BBE8-2FCAC422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39240"/>
            <a:ext cx="4013377" cy="1311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A68E4-629E-DE78-7D5C-3B554E2A4D98}"/>
              </a:ext>
            </a:extLst>
          </p:cNvPr>
          <p:cNvSpPr txBox="1"/>
          <p:nvPr/>
        </p:nvSpPr>
        <p:spPr>
          <a:xfrm>
            <a:off x="1371600" y="5743988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func1&lt;&lt;&lt;</a:t>
            </a:r>
            <a:r>
              <a:rPr lang="en-GB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blockspergrid,threadsperblock</a:t>
            </a:r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&gt;&gt;&gt;();</a:t>
            </a:r>
            <a:endParaRPr lang="en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76256-0026-3E33-3021-F29C065E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C442FA8-9425-A2C6-D2B1-354026800E01}"/>
              </a:ext>
            </a:extLst>
          </p:cNvPr>
          <p:cNvSpPr txBox="1"/>
          <p:nvPr/>
        </p:nvSpPr>
        <p:spPr>
          <a:xfrm>
            <a:off x="457200" y="3457355"/>
            <a:ext cx="5334000" cy="22622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dim3 </a:t>
            </a:r>
            <a:r>
              <a:rPr lang="en-US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threadsperblock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(5,2);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1,threadsperblock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DB678-82F0-5D5B-CC05-2E2F2AA3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43" y="1905000"/>
            <a:ext cx="2161682" cy="173059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A0D3173-8882-EE71-CEBB-FD527B602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588" y="697737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Define threads in host code</a:t>
            </a:r>
            <a:endParaRPr spc="-75" dirty="0"/>
          </a:p>
        </p:txBody>
      </p:sp>
    </p:spTree>
    <p:extLst>
      <p:ext uri="{BB962C8B-B14F-4D97-AF65-F5344CB8AC3E}">
        <p14:creationId xmlns:p14="http://schemas.microsoft.com/office/powerpoint/2010/main" val="1595262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B754-C91C-5BF6-0DAA-2C91E9E9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8FD6E3B-4ED9-FF88-B669-7F8CD3F625AC}"/>
              </a:ext>
            </a:extLst>
          </p:cNvPr>
          <p:cNvSpPr txBox="1"/>
          <p:nvPr/>
        </p:nvSpPr>
        <p:spPr>
          <a:xfrm>
            <a:off x="457200" y="3457355"/>
            <a:ext cx="5334000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3,5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F6A9A-641B-C06C-4CAF-1873A2C3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39"/>
          <a:stretch/>
        </p:blipFill>
        <p:spPr>
          <a:xfrm>
            <a:off x="4038600" y="1874033"/>
            <a:ext cx="5486400" cy="1610536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6274481B-9659-6BB2-57DE-B01433784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Define threads in host code</a:t>
            </a:r>
            <a:endParaRPr spc="-75" dirty="0"/>
          </a:p>
        </p:txBody>
      </p:sp>
    </p:spTree>
    <p:extLst>
      <p:ext uri="{BB962C8B-B14F-4D97-AF65-F5344CB8AC3E}">
        <p14:creationId xmlns:p14="http://schemas.microsoft.com/office/powerpoint/2010/main" val="4201393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64EB7C-3925-DD93-BED3-95127325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92"/>
          <a:stretch/>
        </p:blipFill>
        <p:spPr>
          <a:xfrm>
            <a:off x="713451" y="3124200"/>
            <a:ext cx="10445131" cy="340348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485D8DD-DC08-7013-F9C2-1A34E1EE8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588" y="697737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threads</a:t>
            </a:r>
            <a:endParaRPr spc="-75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E1ADAE-2528-5B6C-1820-3498A625D81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48200" y="114300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3200" b="1" dirty="0">
                <a:solidFill>
                  <a:schemeClr val="tx1"/>
                </a:solidFill>
              </a:rPr>
              <a:t>
Is this correct? </a:t>
            </a:r>
          </a:p>
          <a:p>
            <a:pPr algn="l"/>
            <a:r>
              <a:rPr lang="en-GB" sz="3200" b="1" dirty="0">
                <a:solidFill>
                  <a:schemeClr val="tx1"/>
                </a:solidFill>
              </a:rPr>
              <a:t>
</a:t>
            </a:r>
            <a:r>
              <a:rPr lang="en-GB" sz="2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dim3 </a:t>
            </a:r>
            <a:r>
              <a:rPr lang="en-GB" sz="20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threadsperblock</a:t>
            </a:r>
            <a:r>
              <a:rPr lang="en-GB" sz="20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(5,2);
func1&lt;&lt;&lt;1,threadsperblock&gt;&gt;&gt; ();</a:t>
            </a:r>
            <a:r>
              <a:rPr lang="en-GB" sz="3200" b="1" dirty="0">
                <a:solidFill>
                  <a:schemeClr val="tx1"/>
                </a:solidFill>
              </a:rPr>
              <a:t>
</a:t>
            </a:r>
            <a:endParaRPr lang="en-NL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186B-1B6D-64FA-302C-724C1725B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46B9FCA-2A00-6294-A9AC-C5BB45756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588" y="697737"/>
            <a:ext cx="1076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threads</a:t>
            </a:r>
            <a:endParaRPr spc="-75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567EDF-EC25-A7AB-35D8-27381F31EB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4200" y="1676400"/>
            <a:ext cx="6527800" cy="29718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2800" b="1" dirty="0">
                <a:solidFill>
                  <a:schemeClr val="tx1"/>
                </a:solidFill>
              </a:rPr>
              <a:t>
</a:t>
            </a:r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dim3 </a:t>
            </a:r>
            <a:r>
              <a:rPr lang="en-GB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threadsperblock</a:t>
            </a:r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(5,2);</a:t>
            </a:r>
          </a:p>
          <a:p>
            <a:pPr algn="l"/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dim3 </a:t>
            </a:r>
            <a:r>
              <a:rPr lang="en-GB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blockspergrid</a:t>
            </a:r>
            <a:r>
              <a:rPr lang="en-GB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(2,2);
</a:t>
            </a:r>
            <a:r>
              <a:rPr lang="en-GB" sz="2800" b="1" dirty="0">
                <a:solidFill>
                  <a:schemeClr val="tx1"/>
                </a:solidFill>
              </a:rPr>
              <a:t>
</a:t>
            </a:r>
            <a:endParaRPr lang="en-NL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9FA08-AA8D-CC7B-9F92-88C87C4B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7"/>
          <a:stretch/>
        </p:blipFill>
        <p:spPr>
          <a:xfrm>
            <a:off x="304800" y="1676400"/>
            <a:ext cx="5054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449579"/>
              <a:ext cx="9144000" cy="6408420"/>
            </a:xfrm>
            <a:custGeom>
              <a:avLst/>
              <a:gdLst/>
              <a:ahLst/>
              <a:cxnLst/>
              <a:rect l="l" t="t" r="r" b="b"/>
              <a:pathLst>
                <a:path w="9144000" h="6408420">
                  <a:moveTo>
                    <a:pt x="0" y="6408420"/>
                  </a:moveTo>
                  <a:lnTo>
                    <a:pt x="9144000" y="64084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40842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83820"/>
            </a:xfrm>
            <a:custGeom>
              <a:avLst/>
              <a:gdLst/>
              <a:ahLst/>
              <a:cxnLst/>
              <a:rect l="l" t="t" r="r" b="b"/>
              <a:pathLst>
                <a:path w="9144000" h="83820">
                  <a:moveTo>
                    <a:pt x="0" y="83820"/>
                  </a:moveTo>
                  <a:lnTo>
                    <a:pt x="9144000" y="838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365760"/>
            </a:xfrm>
            <a:custGeom>
              <a:avLst/>
              <a:gdLst/>
              <a:ahLst/>
              <a:cxnLst/>
              <a:rect l="l" t="t" r="r" b="b"/>
              <a:pathLst>
                <a:path w="9144000" h="365760">
                  <a:moveTo>
                    <a:pt x="914400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9144000" y="36576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2284" y="4600193"/>
              <a:ext cx="7848600" cy="1905"/>
            </a:xfrm>
            <a:custGeom>
              <a:avLst/>
              <a:gdLst/>
              <a:ahLst/>
              <a:cxnLst/>
              <a:rect l="l" t="t" r="r" b="b"/>
              <a:pathLst>
                <a:path w="7848600" h="1904">
                  <a:moveTo>
                    <a:pt x="0" y="0"/>
                  </a:moveTo>
                  <a:lnTo>
                    <a:pt x="7848597" y="1524"/>
                  </a:lnTo>
                </a:path>
              </a:pathLst>
            </a:custGeom>
            <a:ln w="19050">
              <a:solidFill>
                <a:srgbClr val="EEEC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25117" y="3756786"/>
            <a:ext cx="7042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00" dirty="0">
                <a:solidFill>
                  <a:srgbClr val="EEECE1"/>
                </a:solidFill>
              </a:rPr>
              <a:t>EXAMPLE</a:t>
            </a:r>
            <a:endParaRPr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3676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4" dirty="0"/>
              <a:t>Graphics</a:t>
            </a:r>
            <a:r>
              <a:rPr spc="-185" dirty="0"/>
              <a:t> </a:t>
            </a:r>
            <a:r>
              <a:rPr spc="-60" dirty="0"/>
              <a:t>in</a:t>
            </a:r>
            <a:r>
              <a:rPr spc="-180" dirty="0"/>
              <a:t> </a:t>
            </a:r>
            <a:r>
              <a:rPr spc="-20" dirty="0"/>
              <a:t>2000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348" y="1466089"/>
            <a:ext cx="6856473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134D-B846-0DFC-20EA-CA639F1BF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EAB5A1-DBA0-7752-9E60-6F67A4F89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75" dirty="0"/>
              <a:t>sequential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82B64A4-A1E2-80B0-38C7-FCF6A3CD15CC}"/>
              </a:ext>
            </a:extLst>
          </p:cNvPr>
          <p:cNvSpPr txBox="1"/>
          <p:nvPr/>
        </p:nvSpPr>
        <p:spPr>
          <a:xfrm>
            <a:off x="1602739" y="2914367"/>
            <a:ext cx="8713470" cy="2643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sz="2000" b="1" spc="-20" dirty="0">
                <a:latin typeface="Courier New"/>
                <a:cs typeface="Courier New"/>
              </a:rPr>
              <a:t>void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lang="en-US" sz="2000" b="1" spc="-10" dirty="0">
                <a:latin typeface="Courier New"/>
                <a:cs typeface="Courier New"/>
              </a:rPr>
              <a:t> increment</a:t>
            </a:r>
            <a:r>
              <a:rPr sz="2000" b="1" spc="-10" dirty="0">
                <a:latin typeface="Courier New"/>
                <a:cs typeface="Courier New"/>
              </a:rPr>
              <a:t>(int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size,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latin typeface="Courier New"/>
                <a:cs typeface="Courier New"/>
              </a:rPr>
              <a:t>int </a:t>
            </a:r>
            <a:r>
              <a:rPr sz="2000" b="1" spc="-10" dirty="0">
                <a:latin typeface="Courier New"/>
                <a:cs typeface="Courier New"/>
              </a:rPr>
              <a:t>*</a:t>
            </a:r>
            <a:r>
              <a:rPr sz="2000" b="1" spc="-25" dirty="0">
                <a:latin typeface="Courier New"/>
                <a:cs typeface="Courier New"/>
              </a:rPr>
              <a:t>a,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lang="en-US" sz="2000" b="1" spc="-10" dirty="0">
                <a:latin typeface="Courier New"/>
                <a:cs typeface="Courier New"/>
              </a:rPr>
              <a:t>int </a:t>
            </a:r>
            <a:r>
              <a:rPr sz="2000" b="1" spc="-10" dirty="0">
                <a:latin typeface="Courier New"/>
                <a:cs typeface="Courier New"/>
              </a:rPr>
              <a:t>*</a:t>
            </a:r>
            <a:r>
              <a:rPr sz="2000" b="1" spc="-25" dirty="0">
                <a:latin typeface="Courier New"/>
                <a:cs typeface="Courier New"/>
              </a:rPr>
              <a:t>c)</a:t>
            </a:r>
            <a:r>
              <a:rPr sz="2000" dirty="0">
                <a:latin typeface="Times New Roman"/>
                <a:cs typeface="Times New Roman"/>
              </a:rPr>
              <a:t>	</a:t>
            </a:r>
            <a:endParaRPr lang="en-US" sz="2000" dirty="0">
              <a:latin typeface="Times New Roman"/>
              <a:cs typeface="Times New Roman"/>
            </a:endParaRP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sz="2000" b="1" spc="-50" dirty="0">
                <a:latin typeface="Courier New"/>
                <a:cs typeface="Courier New"/>
              </a:rPr>
              <a:t>{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endParaRPr lang="en-US" sz="2000" spc="-50" dirty="0">
              <a:latin typeface="Times New Roman"/>
              <a:cs typeface="Times New Roman"/>
            </a:endParaRP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lang="en-NL" sz="2000" b="1" spc="-50" dirty="0">
              <a:latin typeface="Times New Roman"/>
              <a:cs typeface="Times New Roman"/>
            </a:endParaRP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b="1" spc="-10" dirty="0">
                <a:latin typeface="Courier New"/>
                <a:cs typeface="Courier New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for(int</a:t>
            </a:r>
            <a:r>
              <a:rPr lang="en-US" sz="2000" b="1" spc="-10" dirty="0">
                <a:latin typeface="Times New Roman"/>
                <a:cs typeface="Times New Roman"/>
              </a:rPr>
              <a:t> </a:t>
            </a:r>
            <a:r>
              <a:rPr sz="2000" b="1" spc="-20" dirty="0" err="1">
                <a:latin typeface="Courier New"/>
                <a:cs typeface="Courier New"/>
              </a:rPr>
              <a:t>i</a:t>
            </a:r>
            <a:r>
              <a:rPr sz="2000" b="1" spc="-20" dirty="0">
                <a:latin typeface="Courier New"/>
                <a:cs typeface="Courier New"/>
              </a:rPr>
              <a:t>=0;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i&lt;size;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20" dirty="0">
                <a:latin typeface="Courier New"/>
                <a:cs typeface="Courier New"/>
              </a:rPr>
              <a:t>i++)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50" dirty="0">
                <a:latin typeface="Courier New"/>
                <a:cs typeface="Courier New"/>
              </a:rPr>
              <a:t>{</a:t>
            </a:r>
            <a:endParaRPr sz="2000" dirty="0">
              <a:latin typeface="Courier New"/>
              <a:cs typeface="Courier New"/>
            </a:endParaRPr>
          </a:p>
          <a:p>
            <a:pPr marL="1231900">
              <a:spcBef>
                <a:spcPts val="480"/>
              </a:spcBef>
              <a:tabLst>
                <a:tab pos="1993900" algn="l"/>
                <a:tab pos="2298700" algn="l"/>
                <a:tab pos="3060700" algn="l"/>
                <a:tab pos="3365500" algn="l"/>
              </a:tabLst>
            </a:pPr>
            <a:r>
              <a:rPr sz="2000" b="1" spc="-20" dirty="0">
                <a:latin typeface="Courier New"/>
                <a:cs typeface="Courier New"/>
              </a:rPr>
              <a:t>c[i]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50" dirty="0">
                <a:latin typeface="Courier New"/>
                <a:cs typeface="Courier New"/>
              </a:rPr>
              <a:t>=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20" dirty="0">
                <a:latin typeface="Courier New"/>
                <a:cs typeface="Courier New"/>
              </a:rPr>
              <a:t>a[</a:t>
            </a:r>
            <a:r>
              <a:rPr sz="2000" b="1" spc="-20" dirty="0" err="1">
                <a:latin typeface="Courier New"/>
                <a:cs typeface="Courier New"/>
              </a:rPr>
              <a:t>i</a:t>
            </a:r>
            <a:r>
              <a:rPr sz="2000" b="1" spc="-20" dirty="0">
                <a:latin typeface="Courier New"/>
                <a:cs typeface="Courier New"/>
              </a:rPr>
              <a:t>]</a:t>
            </a:r>
            <a:r>
              <a:rPr lang="en-US" sz="2000" b="1" spc="-20" dirty="0">
                <a:latin typeface="Times New Roman"/>
                <a:cs typeface="Times New Roman"/>
              </a:rPr>
              <a:t>++;</a:t>
            </a:r>
            <a:endParaRPr sz="2000" dirty="0">
              <a:latin typeface="Courier New"/>
              <a:cs typeface="Courier New"/>
            </a:endParaRPr>
          </a:p>
          <a:p>
            <a:pPr marL="622300">
              <a:spcBef>
                <a:spcPts val="480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  <a:p>
            <a:pPr marL="12700">
              <a:spcBef>
                <a:spcPts val="480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8683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5" dirty="0"/>
              <a:t>How</a:t>
            </a:r>
            <a:r>
              <a:rPr spc="-190" dirty="0"/>
              <a:t> </a:t>
            </a:r>
            <a:r>
              <a:rPr spc="-60" dirty="0"/>
              <a:t>do</a:t>
            </a:r>
            <a:r>
              <a:rPr spc="-180" dirty="0"/>
              <a:t> </a:t>
            </a:r>
            <a:r>
              <a:rPr spc="-85" dirty="0"/>
              <a:t>we</a:t>
            </a:r>
            <a:r>
              <a:rPr spc="-195" dirty="0"/>
              <a:t> </a:t>
            </a:r>
            <a:r>
              <a:rPr spc="-110" dirty="0"/>
              <a:t>parallelize</a:t>
            </a:r>
            <a:r>
              <a:rPr spc="-210" dirty="0"/>
              <a:t> </a:t>
            </a:r>
            <a:r>
              <a:rPr spc="-10" dirty="0"/>
              <a:t>this?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552087"/>
            <a:ext cx="8836659" cy="13849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96215" indent="-183515">
              <a:spcBef>
                <a:spcPts val="68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does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compute?</a:t>
            </a:r>
            <a:endParaRPr sz="28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One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increment value</a:t>
            </a:r>
            <a:r>
              <a:rPr sz="2400" dirty="0">
                <a:latin typeface="Arial"/>
                <a:cs typeface="Arial"/>
              </a:rPr>
              <a:t> per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thread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Each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deals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*different*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elements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3992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5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2057400"/>
            <a:ext cx="10744200" cy="291951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r>
              <a:rPr sz="2400" b="1" spc="-25" dirty="0">
                <a:latin typeface="+mj-lt"/>
                <a:cs typeface="Courier New"/>
              </a:rPr>
              <a:t>//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latin typeface="+mj-lt"/>
                <a:cs typeface="Courier New"/>
              </a:rPr>
              <a:t>compute</a:t>
            </a:r>
            <a:r>
              <a:rPr lang="en-US" sz="2400" b="1" spc="-10" dirty="0">
                <a:latin typeface="+mj-lt"/>
                <a:cs typeface="Times New Roman"/>
              </a:rPr>
              <a:t>  </a:t>
            </a:r>
            <a:r>
              <a:rPr lang="en-US" sz="2400" b="1" spc="-50" dirty="0">
                <a:latin typeface="+mj-lt"/>
                <a:cs typeface="Courier New"/>
              </a:rPr>
              <a:t>C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sz="2400" b="1" spc="-50" dirty="0">
                <a:latin typeface="+mj-lt"/>
                <a:cs typeface="Courier New"/>
              </a:rPr>
              <a:t>=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lang="en-US" sz="2400" b="1" spc="-50" dirty="0">
                <a:latin typeface="+mj-lt"/>
                <a:cs typeface="Courier New"/>
              </a:rPr>
              <a:t>A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lang="en-NL" sz="2400" b="1" spc="-50" dirty="0">
                <a:latin typeface="+mj-lt"/>
                <a:cs typeface="Courier New"/>
              </a:rPr>
              <a:t>++ (for every value in the array)</a:t>
            </a:r>
            <a:endParaRPr lang="en-US" sz="2400" dirty="0">
              <a:latin typeface="+mj-lt"/>
              <a:cs typeface="Times New Roman"/>
            </a:endParaRPr>
          </a:p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r>
              <a:rPr sz="2400" b="1" spc="-25" dirty="0">
                <a:latin typeface="+mj-lt"/>
                <a:cs typeface="Courier New"/>
              </a:rPr>
              <a:t>//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20" dirty="0">
                <a:latin typeface="+mj-lt"/>
                <a:cs typeface="Courier New"/>
              </a:rPr>
              <a:t>each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+mj-lt"/>
                <a:cs typeface="Courier New"/>
              </a:rPr>
              <a:t>thread</a:t>
            </a:r>
            <a:r>
              <a:rPr sz="2400" dirty="0">
                <a:solidFill>
                  <a:srgbClr val="FF0000"/>
                </a:solidFill>
                <a:latin typeface="+mj-lt"/>
                <a:cs typeface="Times New Roman"/>
              </a:rPr>
              <a:t>	</a:t>
            </a:r>
            <a:r>
              <a:rPr sz="2400" b="1" spc="-10" dirty="0">
                <a:latin typeface="+mj-lt"/>
                <a:cs typeface="Courier New"/>
              </a:rPr>
              <a:t>performs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+mj-lt"/>
                <a:cs typeface="Courier New"/>
              </a:rPr>
              <a:t>one</a:t>
            </a:r>
            <a:r>
              <a:rPr lang="en-US" sz="2400" b="1" spc="-10" dirty="0">
                <a:solidFill>
                  <a:srgbClr val="FF0000"/>
                </a:solidFill>
                <a:latin typeface="+mj-lt"/>
                <a:cs typeface="Courier New"/>
              </a:rPr>
              <a:t> value increment</a:t>
            </a:r>
          </a:p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endParaRPr sz="2400" b="1" spc="-10" dirty="0">
              <a:solidFill>
                <a:srgbClr val="FF0000"/>
              </a:solidFill>
              <a:latin typeface="+mj-lt"/>
              <a:cs typeface="Courier New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sz="2400" b="1" spc="-20" dirty="0">
                <a:latin typeface="Courier New"/>
                <a:cs typeface="Courier New"/>
              </a:rPr>
              <a:t>void</a:t>
            </a:r>
            <a:r>
              <a:rPr lang="en-US" sz="2400" b="1" spc="-20" dirty="0">
                <a:latin typeface="Times New Roman"/>
                <a:cs typeface="Times New Roman"/>
              </a:rPr>
              <a:t>  </a:t>
            </a:r>
            <a:r>
              <a:rPr lang="en-US" sz="2400" b="1" spc="-10" dirty="0">
                <a:latin typeface="Courier New"/>
                <a:cs typeface="Courier New"/>
              </a:rPr>
              <a:t>increment</a:t>
            </a:r>
            <a:r>
              <a:rPr sz="2400" b="1" spc="-10" dirty="0">
                <a:latin typeface="Courier New"/>
                <a:cs typeface="Courier New"/>
              </a:rPr>
              <a:t>(</a:t>
            </a:r>
            <a:r>
              <a:rPr lang="en-US" sz="2400" b="1" spc="-10" dirty="0">
                <a:latin typeface="Courier New"/>
                <a:cs typeface="Courier New"/>
              </a:rPr>
              <a:t>int </a:t>
            </a:r>
            <a:r>
              <a:rPr sz="2400" b="1" spc="-10" dirty="0">
                <a:latin typeface="Courier New"/>
                <a:cs typeface="Courier New"/>
              </a:rPr>
              <a:t>*</a:t>
            </a:r>
            <a:r>
              <a:rPr sz="2400" b="1" spc="-25" dirty="0">
                <a:latin typeface="Courier New"/>
                <a:cs typeface="Courier New"/>
              </a:rPr>
              <a:t>A,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lang="en-US" sz="2400" b="1" spc="-10" dirty="0">
                <a:latin typeface="Courier New"/>
                <a:cs typeface="Courier New"/>
              </a:rPr>
              <a:t>int </a:t>
            </a:r>
            <a:r>
              <a:rPr sz="2400" b="1" spc="-10" dirty="0">
                <a:latin typeface="Courier New"/>
                <a:cs typeface="Courier New"/>
              </a:rPr>
              <a:t>*</a:t>
            </a:r>
            <a:r>
              <a:rPr sz="2400" b="1" spc="-25" dirty="0">
                <a:latin typeface="Courier New"/>
                <a:cs typeface="Courier New"/>
              </a:rPr>
              <a:t>C)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lang="en-US" sz="2400" b="1" spc="-50" dirty="0">
              <a:latin typeface="Courier New"/>
              <a:cs typeface="Courier New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r>
              <a:rPr lang="en-NL" sz="2400" b="1" spc="-50" dirty="0">
                <a:latin typeface="Courier New"/>
                <a:cs typeface="Courier New"/>
              </a:rPr>
              <a:t>			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sz="2400" b="1" spc="-5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GB"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function(threadId)</a:t>
            </a:r>
            <a:endParaRPr sz="2400" dirty="0">
              <a:latin typeface="Courier New"/>
              <a:cs typeface="Courier New"/>
            </a:endParaRPr>
          </a:p>
          <a:p>
            <a:pPr marL="560070">
              <a:spcBef>
                <a:spcPts val="300"/>
              </a:spcBef>
              <a:tabLst>
                <a:tab pos="1242695" algn="l"/>
                <a:tab pos="1513840" algn="l"/>
                <a:tab pos="2197100" algn="l"/>
                <a:tab pos="2471420" algn="l"/>
              </a:tabLst>
            </a:pPr>
            <a:r>
              <a:rPr lang="en-US" sz="2400" b="1" spc="-20" dirty="0">
                <a:latin typeface="Courier New"/>
                <a:cs typeface="Courier New"/>
              </a:rPr>
              <a:t>	</a:t>
            </a:r>
            <a:r>
              <a:rPr sz="2400" b="1" spc="-20" dirty="0">
                <a:latin typeface="Courier New"/>
                <a:cs typeface="Courier New"/>
              </a:rPr>
              <a:t>C[i]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0" dirty="0">
                <a:latin typeface="Courier New"/>
                <a:cs typeface="Courier New"/>
              </a:rPr>
              <a:t>A[</a:t>
            </a:r>
            <a:r>
              <a:rPr sz="2400" b="1" spc="-20" dirty="0" err="1">
                <a:latin typeface="Courier New"/>
                <a:cs typeface="Courier New"/>
              </a:rPr>
              <a:t>i</a:t>
            </a:r>
            <a:r>
              <a:rPr sz="2400" b="1" spc="-20" dirty="0">
                <a:latin typeface="Courier New"/>
                <a:cs typeface="Courier New"/>
              </a:rPr>
              <a:t>]</a:t>
            </a:r>
            <a:r>
              <a:rPr lang="en-NL" sz="2400" b="1" spc="-50" dirty="0">
                <a:latin typeface="+mj-lt"/>
                <a:cs typeface="Courier New"/>
              </a:rPr>
              <a:t> ++</a:t>
            </a:r>
            <a:r>
              <a:rPr sz="2400" b="1" spc="-10" dirty="0">
                <a:latin typeface="Courier New"/>
                <a:cs typeface="Courier New"/>
              </a:rPr>
              <a:t>;</a:t>
            </a:r>
            <a:endParaRPr sz="2400" dirty="0">
              <a:latin typeface="Courier New"/>
              <a:cs typeface="Courier New"/>
            </a:endParaRPr>
          </a:p>
          <a:p>
            <a:pPr marL="12700">
              <a:spcBef>
                <a:spcPts val="300"/>
              </a:spcBef>
            </a:pP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739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/>
              <a:t>Calculating</a:t>
            </a:r>
            <a:r>
              <a:rPr spc="-185" dirty="0"/>
              <a:t> </a:t>
            </a:r>
            <a:r>
              <a:rPr spc="-85" dirty="0"/>
              <a:t>the</a:t>
            </a:r>
            <a:r>
              <a:rPr spc="-170" dirty="0"/>
              <a:t> </a:t>
            </a:r>
            <a:r>
              <a:rPr spc="-110" dirty="0"/>
              <a:t>global</a:t>
            </a:r>
            <a:r>
              <a:rPr spc="-175" dirty="0"/>
              <a:t> </a:t>
            </a:r>
            <a:r>
              <a:rPr spc="-110" dirty="0"/>
              <a:t>thread</a:t>
            </a:r>
            <a:r>
              <a:rPr spc="-170" dirty="0"/>
              <a:t> </a:t>
            </a:r>
            <a:r>
              <a:rPr spc="-10" dirty="0"/>
              <a:t>index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2266" y="4491376"/>
            <a:ext cx="8295005" cy="9137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spcBef>
                <a:spcPts val="445"/>
              </a:spcBef>
            </a:pPr>
            <a:r>
              <a:rPr sz="2400" dirty="0">
                <a:latin typeface="Arial"/>
                <a:cs typeface="Arial"/>
              </a:rPr>
              <a:t>“global”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index:</a:t>
            </a:r>
            <a:endParaRPr sz="2400">
              <a:latin typeface="Arial"/>
              <a:cs typeface="Arial"/>
            </a:endParaRPr>
          </a:p>
          <a:p>
            <a:pPr marL="195580">
              <a:spcBef>
                <a:spcPts val="405"/>
              </a:spcBef>
              <a:tabLst>
                <a:tab pos="2536825" algn="l"/>
                <a:tab pos="2961640" algn="l"/>
                <a:tab pos="5301615" algn="l"/>
                <a:tab pos="5726430" algn="l"/>
              </a:tabLst>
            </a:pPr>
            <a:r>
              <a:rPr sz="2800" b="1" spc="-10" dirty="0">
                <a:latin typeface="Courier New"/>
                <a:cs typeface="Courier New"/>
              </a:rPr>
              <a:t>blockDim.x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*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blockIdx.x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threadIdx.x;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3934" y="1353311"/>
            <a:ext cx="7184390" cy="3023870"/>
            <a:chOff x="979934" y="1353311"/>
            <a:chExt cx="7184390" cy="3023870"/>
          </a:xfrm>
        </p:grpSpPr>
        <p:sp>
          <p:nvSpPr>
            <p:cNvPr id="5" name="object 5"/>
            <p:cNvSpPr/>
            <p:nvPr/>
          </p:nvSpPr>
          <p:spPr>
            <a:xfrm>
              <a:off x="979934" y="1353311"/>
              <a:ext cx="7184390" cy="3023870"/>
            </a:xfrm>
            <a:custGeom>
              <a:avLst/>
              <a:gdLst/>
              <a:ahLst/>
              <a:cxnLst/>
              <a:rect l="l" t="t" r="r" b="b"/>
              <a:pathLst>
                <a:path w="7184390" h="3023870">
                  <a:moveTo>
                    <a:pt x="7184136" y="0"/>
                  </a:moveTo>
                  <a:lnTo>
                    <a:pt x="0" y="0"/>
                  </a:lnTo>
                  <a:lnTo>
                    <a:pt x="0" y="3023616"/>
                  </a:lnTo>
                  <a:lnTo>
                    <a:pt x="7184136" y="3023616"/>
                  </a:lnTo>
                  <a:lnTo>
                    <a:pt x="7184136" y="0"/>
                  </a:lnTo>
                  <a:close/>
                </a:path>
              </a:pathLst>
            </a:custGeom>
            <a:solidFill>
              <a:srgbClr val="4F80B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002" y="2057401"/>
              <a:ext cx="2156460" cy="99212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699002" y="2057401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05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51960" y="2436494"/>
            <a:ext cx="483870" cy="483870"/>
            <a:chOff x="1227960" y="2436494"/>
            <a:chExt cx="483870" cy="483870"/>
          </a:xfrm>
        </p:grpSpPr>
        <p:sp>
          <p:nvSpPr>
            <p:cNvPr id="9" name="object 9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65295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74695" y="2436494"/>
            <a:ext cx="483870" cy="483870"/>
            <a:chOff x="1750695" y="2436494"/>
            <a:chExt cx="483870" cy="483870"/>
          </a:xfrm>
        </p:grpSpPr>
        <p:sp>
          <p:nvSpPr>
            <p:cNvPr id="14" name="object 14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88030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97427" y="2436494"/>
            <a:ext cx="483870" cy="483870"/>
            <a:chOff x="2273427" y="2436494"/>
            <a:chExt cx="483870" cy="483870"/>
          </a:xfrm>
        </p:grpSpPr>
        <p:sp>
          <p:nvSpPr>
            <p:cNvPr id="19" name="object 19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810761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20158" y="2436494"/>
            <a:ext cx="483870" cy="483870"/>
            <a:chOff x="2796158" y="2436494"/>
            <a:chExt cx="483870" cy="483870"/>
          </a:xfrm>
        </p:grpSpPr>
        <p:sp>
          <p:nvSpPr>
            <p:cNvPr id="24" name="object 24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33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360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80242" y="2052638"/>
            <a:ext cx="2165985" cy="1002030"/>
            <a:chOff x="3456241" y="2052638"/>
            <a:chExt cx="2165985" cy="100203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1003" y="2057401"/>
              <a:ext cx="2156460" cy="99212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461003" y="2057401"/>
              <a:ext cx="2156460" cy="992505"/>
            </a:xfrm>
            <a:custGeom>
              <a:avLst/>
              <a:gdLst/>
              <a:ahLst/>
              <a:cxnLst/>
              <a:rect l="l" t="t" r="r" b="b"/>
              <a:pathLst>
                <a:path w="2156460" h="992505">
                  <a:moveTo>
                    <a:pt x="0" y="992122"/>
                  </a:moveTo>
                  <a:lnTo>
                    <a:pt x="2156460" y="992122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992122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336159" y="1117104"/>
            <a:ext cx="1468120" cy="1215390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231775">
              <a:spcBef>
                <a:spcPts val="1695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4400">
              <a:latin typeface="Arial"/>
              <a:cs typeface="Arial"/>
            </a:endParaRPr>
          </a:p>
          <a:p>
            <a:pPr>
              <a:spcBef>
                <a:spcPts val="570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37963" y="2436494"/>
            <a:ext cx="483870" cy="483870"/>
            <a:chOff x="3513963" y="2436494"/>
            <a:chExt cx="483870" cy="483870"/>
          </a:xfrm>
        </p:grpSpPr>
        <p:sp>
          <p:nvSpPr>
            <p:cNvPr id="33" name="object 33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4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051297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60695" y="2436494"/>
            <a:ext cx="483870" cy="483870"/>
            <a:chOff x="4036695" y="2436494"/>
            <a:chExt cx="483870" cy="483870"/>
          </a:xfrm>
        </p:grpSpPr>
        <p:sp>
          <p:nvSpPr>
            <p:cNvPr id="38" name="object 38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42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574029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83427" y="2436494"/>
            <a:ext cx="483870" cy="483870"/>
            <a:chOff x="4559427" y="2436494"/>
            <a:chExt cx="483870" cy="483870"/>
          </a:xfrm>
        </p:grpSpPr>
        <p:sp>
          <p:nvSpPr>
            <p:cNvPr id="43" name="object 43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311139" y="2474722"/>
            <a:ext cx="1047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06159" y="2436494"/>
            <a:ext cx="483870" cy="483870"/>
            <a:chOff x="5082159" y="2436494"/>
            <a:chExt cx="483870" cy="483870"/>
          </a:xfrm>
        </p:grpSpPr>
        <p:sp>
          <p:nvSpPr>
            <p:cNvPr id="48" name="object 48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504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833871" y="2474722"/>
            <a:ext cx="1047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266242" y="2052638"/>
            <a:ext cx="2165985" cy="1002030"/>
            <a:chOff x="5742241" y="2052638"/>
            <a:chExt cx="2165985" cy="100203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7004" y="2057401"/>
              <a:ext cx="2156460" cy="99212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747004" y="2057401"/>
              <a:ext cx="2156460" cy="992505"/>
            </a:xfrm>
            <a:custGeom>
              <a:avLst/>
              <a:gdLst/>
              <a:ahLst/>
              <a:cxnLst/>
              <a:rect l="l" t="t" r="r" b="b"/>
              <a:pathLst>
                <a:path w="2156459" h="992505">
                  <a:moveTo>
                    <a:pt x="0" y="992122"/>
                  </a:moveTo>
                  <a:lnTo>
                    <a:pt x="2156460" y="992122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992122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689" y="2687192"/>
              <a:ext cx="76200" cy="2198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3421" y="2687192"/>
              <a:ext cx="76200" cy="21983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153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7552690" y="2063624"/>
            <a:ext cx="153797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"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1315"/>
              </a:spcBef>
              <a:tabLst>
                <a:tab pos="521970" algn="l"/>
                <a:tab pos="1044575" algn="l"/>
              </a:tabLst>
            </a:pPr>
            <a:r>
              <a:rPr sz="1300" b="1" i="1" spc="-50" dirty="0">
                <a:latin typeface="Arial"/>
                <a:cs typeface="Arial"/>
              </a:rPr>
              <a:t>0</a:t>
            </a:r>
            <a:r>
              <a:rPr sz="1300" b="1" i="1" dirty="0">
                <a:latin typeface="Arial"/>
                <a:cs typeface="Arial"/>
              </a:rPr>
              <a:t>	</a:t>
            </a:r>
            <a:r>
              <a:rPr sz="1300" b="1" i="1" spc="-50" dirty="0">
                <a:latin typeface="Arial"/>
                <a:cs typeface="Arial"/>
              </a:rPr>
              <a:t>1</a:t>
            </a:r>
            <a:r>
              <a:rPr sz="1300" b="1" i="1" dirty="0">
                <a:latin typeface="Arial"/>
                <a:cs typeface="Arial"/>
              </a:rPr>
              <a:t>	</a:t>
            </a: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892158" y="2436494"/>
            <a:ext cx="483870" cy="483870"/>
            <a:chOff x="7368158" y="2436494"/>
            <a:chExt cx="483870" cy="483870"/>
          </a:xfrm>
        </p:grpSpPr>
        <p:sp>
          <p:nvSpPr>
            <p:cNvPr id="66" name="object 66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8503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120506" y="2474722"/>
            <a:ext cx="1047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698620" y="3128392"/>
            <a:ext cx="2188210" cy="531495"/>
            <a:chOff x="1174620" y="3128391"/>
            <a:chExt cx="2188210" cy="531495"/>
          </a:xfrm>
        </p:grpSpPr>
        <p:sp>
          <p:nvSpPr>
            <p:cNvPr id="71" name="object 71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1908812" y="0"/>
                  </a:moveTo>
                  <a:lnTo>
                    <a:pt x="1908812" y="126111"/>
                  </a:lnTo>
                  <a:lnTo>
                    <a:pt x="252224" y="126111"/>
                  </a:lnTo>
                  <a:lnTo>
                    <a:pt x="252224" y="0"/>
                  </a:lnTo>
                  <a:lnTo>
                    <a:pt x="0" y="252222"/>
                  </a:lnTo>
                  <a:lnTo>
                    <a:pt x="252224" y="504444"/>
                  </a:lnTo>
                  <a:lnTo>
                    <a:pt x="252224" y="378333"/>
                  </a:lnTo>
                  <a:lnTo>
                    <a:pt x="1908812" y="378333"/>
                  </a:lnTo>
                  <a:lnTo>
                    <a:pt x="1908812" y="504444"/>
                  </a:lnTo>
                  <a:lnTo>
                    <a:pt x="2161034" y="252222"/>
                  </a:lnTo>
                  <a:lnTo>
                    <a:pt x="190881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0" y="252222"/>
                  </a:moveTo>
                  <a:lnTo>
                    <a:pt x="252224" y="0"/>
                  </a:lnTo>
                  <a:lnTo>
                    <a:pt x="252224" y="126111"/>
                  </a:lnTo>
                  <a:lnTo>
                    <a:pt x="1908812" y="126111"/>
                  </a:lnTo>
                  <a:lnTo>
                    <a:pt x="1908812" y="0"/>
                  </a:lnTo>
                  <a:lnTo>
                    <a:pt x="2161034" y="252222"/>
                  </a:lnTo>
                  <a:lnTo>
                    <a:pt x="1908812" y="504444"/>
                  </a:lnTo>
                  <a:lnTo>
                    <a:pt x="1908812" y="378333"/>
                  </a:lnTo>
                  <a:lnTo>
                    <a:pt x="252224" y="378333"/>
                  </a:lnTo>
                  <a:lnTo>
                    <a:pt x="252224" y="504444"/>
                  </a:lnTo>
                  <a:lnTo>
                    <a:pt x="0" y="25222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947417" y="3671442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blockDim.x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315966" y="3337690"/>
            <a:ext cx="136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blockIdx.x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246623" y="2278379"/>
            <a:ext cx="478155" cy="1026794"/>
          </a:xfrm>
          <a:custGeom>
            <a:avLst/>
            <a:gdLst/>
            <a:ahLst/>
            <a:cxnLst/>
            <a:rect l="l" t="t" r="r" b="b"/>
            <a:pathLst>
              <a:path w="478154" h="1026795">
                <a:moveTo>
                  <a:pt x="373044" y="145821"/>
                </a:moveTo>
                <a:lnTo>
                  <a:pt x="0" y="1003935"/>
                </a:lnTo>
                <a:lnTo>
                  <a:pt x="52324" y="1026668"/>
                </a:lnTo>
                <a:lnTo>
                  <a:pt x="425470" y="168604"/>
                </a:lnTo>
                <a:lnTo>
                  <a:pt x="373044" y="145821"/>
                </a:lnTo>
                <a:close/>
              </a:path>
              <a:path w="478154" h="1026795">
                <a:moveTo>
                  <a:pt x="474044" y="119634"/>
                </a:moveTo>
                <a:lnTo>
                  <a:pt x="384429" y="119634"/>
                </a:lnTo>
                <a:lnTo>
                  <a:pt x="436880" y="142367"/>
                </a:lnTo>
                <a:lnTo>
                  <a:pt x="425470" y="168604"/>
                </a:lnTo>
                <a:lnTo>
                  <a:pt x="477901" y="191389"/>
                </a:lnTo>
                <a:lnTo>
                  <a:pt x="474044" y="119634"/>
                </a:lnTo>
                <a:close/>
              </a:path>
              <a:path w="478154" h="1026795">
                <a:moveTo>
                  <a:pt x="384429" y="119634"/>
                </a:moveTo>
                <a:lnTo>
                  <a:pt x="373044" y="145821"/>
                </a:lnTo>
                <a:lnTo>
                  <a:pt x="425470" y="168604"/>
                </a:lnTo>
                <a:lnTo>
                  <a:pt x="436880" y="142367"/>
                </a:lnTo>
                <a:lnTo>
                  <a:pt x="384429" y="119634"/>
                </a:lnTo>
                <a:close/>
              </a:path>
              <a:path w="478154" h="1026795">
                <a:moveTo>
                  <a:pt x="467614" y="0"/>
                </a:moveTo>
                <a:lnTo>
                  <a:pt x="320675" y="123063"/>
                </a:lnTo>
                <a:lnTo>
                  <a:pt x="373044" y="145821"/>
                </a:lnTo>
                <a:lnTo>
                  <a:pt x="384429" y="119634"/>
                </a:lnTo>
                <a:lnTo>
                  <a:pt x="474044" y="119634"/>
                </a:lnTo>
                <a:lnTo>
                  <a:pt x="46761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656830" y="3860672"/>
            <a:ext cx="152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threadIdx.x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585962" y="2801111"/>
            <a:ext cx="478155" cy="1026794"/>
          </a:xfrm>
          <a:custGeom>
            <a:avLst/>
            <a:gdLst/>
            <a:ahLst/>
            <a:cxnLst/>
            <a:rect l="l" t="t" r="r" b="b"/>
            <a:pathLst>
              <a:path w="478154" h="1026795">
                <a:moveTo>
                  <a:pt x="373044" y="145821"/>
                </a:moveTo>
                <a:lnTo>
                  <a:pt x="0" y="1003935"/>
                </a:lnTo>
                <a:lnTo>
                  <a:pt x="52324" y="1026668"/>
                </a:lnTo>
                <a:lnTo>
                  <a:pt x="425470" y="168604"/>
                </a:lnTo>
                <a:lnTo>
                  <a:pt x="373044" y="145821"/>
                </a:lnTo>
                <a:close/>
              </a:path>
              <a:path w="478154" h="1026795">
                <a:moveTo>
                  <a:pt x="474044" y="119634"/>
                </a:moveTo>
                <a:lnTo>
                  <a:pt x="384429" y="119634"/>
                </a:lnTo>
                <a:lnTo>
                  <a:pt x="436880" y="142367"/>
                </a:lnTo>
                <a:lnTo>
                  <a:pt x="425470" y="168604"/>
                </a:lnTo>
                <a:lnTo>
                  <a:pt x="477901" y="191389"/>
                </a:lnTo>
                <a:lnTo>
                  <a:pt x="474044" y="119634"/>
                </a:lnTo>
                <a:close/>
              </a:path>
              <a:path w="478154" h="1026795">
                <a:moveTo>
                  <a:pt x="384429" y="119634"/>
                </a:moveTo>
                <a:lnTo>
                  <a:pt x="373044" y="145821"/>
                </a:lnTo>
                <a:lnTo>
                  <a:pt x="425470" y="168604"/>
                </a:lnTo>
                <a:lnTo>
                  <a:pt x="436880" y="142367"/>
                </a:lnTo>
                <a:lnTo>
                  <a:pt x="384429" y="119634"/>
                </a:lnTo>
                <a:close/>
              </a:path>
              <a:path w="478154" h="1026795">
                <a:moveTo>
                  <a:pt x="467614" y="0"/>
                </a:moveTo>
                <a:lnTo>
                  <a:pt x="320675" y="123063"/>
                </a:lnTo>
                <a:lnTo>
                  <a:pt x="373044" y="145821"/>
                </a:lnTo>
                <a:lnTo>
                  <a:pt x="384429" y="119634"/>
                </a:lnTo>
                <a:lnTo>
                  <a:pt x="474044" y="119634"/>
                </a:lnTo>
                <a:lnTo>
                  <a:pt x="46761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3934" y="1341119"/>
            <a:ext cx="7184390" cy="3023870"/>
          </a:xfrm>
          <a:custGeom>
            <a:avLst/>
            <a:gdLst/>
            <a:ahLst/>
            <a:cxnLst/>
            <a:rect l="l" t="t" r="r" b="b"/>
            <a:pathLst>
              <a:path w="7184390" h="3023870">
                <a:moveTo>
                  <a:pt x="7184136" y="0"/>
                </a:moveTo>
                <a:lnTo>
                  <a:pt x="0" y="0"/>
                </a:lnTo>
                <a:lnTo>
                  <a:pt x="0" y="3023616"/>
                </a:lnTo>
                <a:lnTo>
                  <a:pt x="7184136" y="3023616"/>
                </a:lnTo>
                <a:lnTo>
                  <a:pt x="7184136" y="0"/>
                </a:lnTo>
                <a:close/>
              </a:path>
            </a:pathLst>
          </a:custGeom>
          <a:solidFill>
            <a:srgbClr val="4F80B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5742" y="1307033"/>
            <a:ext cx="108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002" y="2057401"/>
            <a:ext cx="2156460" cy="9921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99002" y="2057401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05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51960" y="2436494"/>
            <a:ext cx="483870" cy="483870"/>
            <a:chOff x="1227960" y="2436494"/>
            <a:chExt cx="483870" cy="483870"/>
          </a:xfrm>
        </p:grpSpPr>
        <p:sp>
          <p:nvSpPr>
            <p:cNvPr id="7" name="object 7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65295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4695" y="2436494"/>
            <a:ext cx="483870" cy="483870"/>
            <a:chOff x="1750695" y="2436494"/>
            <a:chExt cx="483870" cy="483870"/>
          </a:xfrm>
        </p:grpSpPr>
        <p:sp>
          <p:nvSpPr>
            <p:cNvPr id="12" name="object 12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88030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97427" y="2436494"/>
            <a:ext cx="483870" cy="483870"/>
            <a:chOff x="2273427" y="2436494"/>
            <a:chExt cx="483870" cy="483870"/>
          </a:xfrm>
        </p:grpSpPr>
        <p:sp>
          <p:nvSpPr>
            <p:cNvPr id="17" name="object 17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10761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20158" y="2436494"/>
            <a:ext cx="483870" cy="483870"/>
            <a:chOff x="2796158" y="2436494"/>
            <a:chExt cx="483870" cy="483870"/>
          </a:xfrm>
        </p:grpSpPr>
        <p:sp>
          <p:nvSpPr>
            <p:cNvPr id="22" name="object 22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333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360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003" y="2057401"/>
            <a:ext cx="2156460" cy="99212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85003" y="2057401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05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37963" y="2436494"/>
            <a:ext cx="483870" cy="483870"/>
            <a:chOff x="3513963" y="2436494"/>
            <a:chExt cx="483870" cy="483870"/>
          </a:xfrm>
        </p:grpSpPr>
        <p:sp>
          <p:nvSpPr>
            <p:cNvPr id="29" name="object 29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4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051297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60695" y="2436494"/>
            <a:ext cx="483870" cy="483870"/>
            <a:chOff x="4036695" y="2436494"/>
            <a:chExt cx="483870" cy="483870"/>
          </a:xfrm>
        </p:grpSpPr>
        <p:sp>
          <p:nvSpPr>
            <p:cNvPr id="34" name="object 34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42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574029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83427" y="2436494"/>
            <a:ext cx="483870" cy="483870"/>
            <a:chOff x="4559427" y="2436494"/>
            <a:chExt cx="483870" cy="483870"/>
          </a:xfrm>
        </p:grpSpPr>
        <p:sp>
          <p:nvSpPr>
            <p:cNvPr id="39" name="object 39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096761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606159" y="2436494"/>
            <a:ext cx="483870" cy="483870"/>
            <a:chOff x="5082159" y="2436494"/>
            <a:chExt cx="483870" cy="483870"/>
          </a:xfrm>
        </p:grpSpPr>
        <p:sp>
          <p:nvSpPr>
            <p:cNvPr id="44" name="object 44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504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619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266242" y="2052638"/>
            <a:ext cx="2165985" cy="1002030"/>
            <a:chOff x="5742241" y="2052638"/>
            <a:chExt cx="2165985" cy="1002030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7004" y="2057401"/>
              <a:ext cx="2156460" cy="99212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47004" y="2057401"/>
              <a:ext cx="2156460" cy="992505"/>
            </a:xfrm>
            <a:custGeom>
              <a:avLst/>
              <a:gdLst/>
              <a:ahLst/>
              <a:cxnLst/>
              <a:rect l="l" t="t" r="r" b="b"/>
              <a:pathLst>
                <a:path w="2156459" h="992505">
                  <a:moveTo>
                    <a:pt x="0" y="992122"/>
                  </a:moveTo>
                  <a:lnTo>
                    <a:pt x="2156460" y="992122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992122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610094" y="2063623"/>
            <a:ext cx="14808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323963" y="2436494"/>
            <a:ext cx="483870" cy="483870"/>
            <a:chOff x="5799963" y="2436494"/>
            <a:chExt cx="483870" cy="483870"/>
          </a:xfrm>
        </p:grpSpPr>
        <p:sp>
          <p:nvSpPr>
            <p:cNvPr id="53" name="object 53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539991" y="2474722"/>
            <a:ext cx="1174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846695" y="2436494"/>
            <a:ext cx="483870" cy="483870"/>
            <a:chOff x="6322695" y="2436494"/>
            <a:chExt cx="483870" cy="483870"/>
          </a:xfrm>
        </p:grpSpPr>
        <p:sp>
          <p:nvSpPr>
            <p:cNvPr id="58" name="object 58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342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7860029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369427" y="2436494"/>
            <a:ext cx="483870" cy="483870"/>
            <a:chOff x="6845427" y="2436494"/>
            <a:chExt cx="483870" cy="483870"/>
          </a:xfrm>
        </p:grpSpPr>
        <p:sp>
          <p:nvSpPr>
            <p:cNvPr id="63" name="object 63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153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585073" y="2474722"/>
            <a:ext cx="1174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892158" y="2436494"/>
            <a:ext cx="483870" cy="483870"/>
            <a:chOff x="7368158" y="2436494"/>
            <a:chExt cx="483870" cy="483870"/>
          </a:xfrm>
        </p:grpSpPr>
        <p:sp>
          <p:nvSpPr>
            <p:cNvPr id="68" name="object 68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8503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8905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698620" y="3128392"/>
            <a:ext cx="2188210" cy="531495"/>
            <a:chOff x="1174620" y="3128391"/>
            <a:chExt cx="2188210" cy="531495"/>
          </a:xfrm>
        </p:grpSpPr>
        <p:sp>
          <p:nvSpPr>
            <p:cNvPr id="73" name="object 73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1908812" y="0"/>
                  </a:moveTo>
                  <a:lnTo>
                    <a:pt x="1908812" y="126111"/>
                  </a:lnTo>
                  <a:lnTo>
                    <a:pt x="252224" y="126111"/>
                  </a:lnTo>
                  <a:lnTo>
                    <a:pt x="252224" y="0"/>
                  </a:lnTo>
                  <a:lnTo>
                    <a:pt x="0" y="252222"/>
                  </a:lnTo>
                  <a:lnTo>
                    <a:pt x="252224" y="504444"/>
                  </a:lnTo>
                  <a:lnTo>
                    <a:pt x="252224" y="378333"/>
                  </a:lnTo>
                  <a:lnTo>
                    <a:pt x="1908812" y="378333"/>
                  </a:lnTo>
                  <a:lnTo>
                    <a:pt x="1908812" y="504444"/>
                  </a:lnTo>
                  <a:lnTo>
                    <a:pt x="2161034" y="252222"/>
                  </a:lnTo>
                  <a:lnTo>
                    <a:pt x="190881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0" y="252222"/>
                  </a:moveTo>
                  <a:lnTo>
                    <a:pt x="252224" y="0"/>
                  </a:lnTo>
                  <a:lnTo>
                    <a:pt x="252224" y="126111"/>
                  </a:lnTo>
                  <a:lnTo>
                    <a:pt x="1908812" y="126111"/>
                  </a:lnTo>
                  <a:lnTo>
                    <a:pt x="1908812" y="0"/>
                  </a:lnTo>
                  <a:lnTo>
                    <a:pt x="2161034" y="252222"/>
                  </a:lnTo>
                  <a:lnTo>
                    <a:pt x="1908812" y="504444"/>
                  </a:lnTo>
                  <a:lnTo>
                    <a:pt x="1908812" y="378333"/>
                  </a:lnTo>
                  <a:lnTo>
                    <a:pt x="252224" y="378333"/>
                  </a:lnTo>
                  <a:lnTo>
                    <a:pt x="252224" y="504444"/>
                  </a:lnTo>
                  <a:lnTo>
                    <a:pt x="0" y="25222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739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/>
              <a:t>Calculating</a:t>
            </a:r>
            <a:r>
              <a:rPr spc="-185" dirty="0"/>
              <a:t> </a:t>
            </a:r>
            <a:r>
              <a:rPr spc="-85" dirty="0"/>
              <a:t>the</a:t>
            </a:r>
            <a:r>
              <a:rPr spc="-170" dirty="0"/>
              <a:t> </a:t>
            </a:r>
            <a:r>
              <a:rPr spc="-110" dirty="0"/>
              <a:t>global</a:t>
            </a:r>
            <a:r>
              <a:rPr spc="-175" dirty="0"/>
              <a:t> </a:t>
            </a:r>
            <a:r>
              <a:rPr spc="-110" dirty="0"/>
              <a:t>thread</a:t>
            </a:r>
            <a:r>
              <a:rPr spc="-170" dirty="0"/>
              <a:t> </a:t>
            </a:r>
            <a:r>
              <a:rPr spc="-10" dirty="0"/>
              <a:t>index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782266" y="3671443"/>
            <a:ext cx="8295005" cy="2534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459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blockDim.x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160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“global”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index:</a:t>
            </a:r>
            <a:endParaRPr sz="2400" dirty="0">
              <a:latin typeface="Arial"/>
              <a:cs typeface="Arial"/>
            </a:endParaRPr>
          </a:p>
          <a:p>
            <a:pPr marL="195580">
              <a:spcBef>
                <a:spcPts val="400"/>
              </a:spcBef>
              <a:tabLst>
                <a:tab pos="2536825" algn="l"/>
                <a:tab pos="2961640" algn="l"/>
                <a:tab pos="5301615" algn="l"/>
                <a:tab pos="5726430" algn="l"/>
              </a:tabLst>
            </a:pPr>
            <a:r>
              <a:rPr sz="2800" b="1" spc="-10" dirty="0">
                <a:latin typeface="Courier New"/>
                <a:cs typeface="Courier New"/>
              </a:rPr>
              <a:t>blockDim.x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*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blockIdx.x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threadIdx.x;</a:t>
            </a:r>
            <a:endParaRPr sz="2800" dirty="0">
              <a:latin typeface="Courier New"/>
              <a:cs typeface="Courier New"/>
            </a:endParaRPr>
          </a:p>
          <a:p>
            <a:pPr marL="820419" algn="ctr">
              <a:spcBef>
                <a:spcPts val="2690"/>
              </a:spcBef>
            </a:pPr>
            <a:r>
              <a:rPr sz="2800" b="1" spc="-25" dirty="0">
                <a:latin typeface="Courier New"/>
                <a:cs typeface="Courier New"/>
              </a:rPr>
              <a:t>???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39566" y="5445252"/>
            <a:ext cx="7920355" cy="1125220"/>
          </a:xfrm>
          <a:custGeom>
            <a:avLst/>
            <a:gdLst/>
            <a:ahLst/>
            <a:cxnLst/>
            <a:rect l="l" t="t" r="r" b="b"/>
            <a:pathLst>
              <a:path w="7920355" h="1125220">
                <a:moveTo>
                  <a:pt x="0" y="562353"/>
                </a:moveTo>
                <a:lnTo>
                  <a:pt x="11914" y="518406"/>
                </a:lnTo>
                <a:lnTo>
                  <a:pt x="36152" y="486046"/>
                </a:lnTo>
                <a:lnTo>
                  <a:pt x="73091" y="454259"/>
                </a:lnTo>
                <a:lnTo>
                  <a:pt x="122362" y="423098"/>
                </a:lnTo>
                <a:lnTo>
                  <a:pt x="161877" y="402698"/>
                </a:lnTo>
                <a:lnTo>
                  <a:pt x="206596" y="382614"/>
                </a:lnTo>
                <a:lnTo>
                  <a:pt x="256411" y="362864"/>
                </a:lnTo>
                <a:lnTo>
                  <a:pt x="311211" y="343462"/>
                </a:lnTo>
                <a:lnTo>
                  <a:pt x="370887" y="324424"/>
                </a:lnTo>
                <a:lnTo>
                  <a:pt x="435327" y="305766"/>
                </a:lnTo>
                <a:lnTo>
                  <a:pt x="504423" y="287503"/>
                </a:lnTo>
                <a:lnTo>
                  <a:pt x="578063" y="269651"/>
                </a:lnTo>
                <a:lnTo>
                  <a:pt x="616553" y="260884"/>
                </a:lnTo>
                <a:lnTo>
                  <a:pt x="656138" y="252226"/>
                </a:lnTo>
                <a:lnTo>
                  <a:pt x="696805" y="243678"/>
                </a:lnTo>
                <a:lnTo>
                  <a:pt x="738538" y="235243"/>
                </a:lnTo>
                <a:lnTo>
                  <a:pt x="781326" y="226922"/>
                </a:lnTo>
                <a:lnTo>
                  <a:pt x="825153" y="218718"/>
                </a:lnTo>
                <a:lnTo>
                  <a:pt x="870007" y="210632"/>
                </a:lnTo>
                <a:lnTo>
                  <a:pt x="915873" y="202666"/>
                </a:lnTo>
                <a:lnTo>
                  <a:pt x="962737" y="194823"/>
                </a:lnTo>
                <a:lnTo>
                  <a:pt x="1010587" y="187104"/>
                </a:lnTo>
                <a:lnTo>
                  <a:pt x="1059408" y="179511"/>
                </a:lnTo>
                <a:lnTo>
                  <a:pt x="1109186" y="172046"/>
                </a:lnTo>
                <a:lnTo>
                  <a:pt x="1159908" y="164711"/>
                </a:lnTo>
                <a:lnTo>
                  <a:pt x="1211559" y="157508"/>
                </a:lnTo>
                <a:lnTo>
                  <a:pt x="1264127" y="150440"/>
                </a:lnTo>
                <a:lnTo>
                  <a:pt x="1317597" y="143507"/>
                </a:lnTo>
                <a:lnTo>
                  <a:pt x="1371956" y="136712"/>
                </a:lnTo>
                <a:lnTo>
                  <a:pt x="1427189" y="130057"/>
                </a:lnTo>
                <a:lnTo>
                  <a:pt x="1483284" y="123544"/>
                </a:lnTo>
                <a:lnTo>
                  <a:pt x="1540226" y="117175"/>
                </a:lnTo>
                <a:lnTo>
                  <a:pt x="1598002" y="110951"/>
                </a:lnTo>
                <a:lnTo>
                  <a:pt x="1656597" y="104875"/>
                </a:lnTo>
                <a:lnTo>
                  <a:pt x="1715998" y="98949"/>
                </a:lnTo>
                <a:lnTo>
                  <a:pt x="1776192" y="93174"/>
                </a:lnTo>
                <a:lnTo>
                  <a:pt x="1837164" y="87553"/>
                </a:lnTo>
                <a:lnTo>
                  <a:pt x="1898901" y="82087"/>
                </a:lnTo>
                <a:lnTo>
                  <a:pt x="1961389" y="76779"/>
                </a:lnTo>
                <a:lnTo>
                  <a:pt x="2024615" y="71630"/>
                </a:lnTo>
                <a:lnTo>
                  <a:pt x="2088564" y="66642"/>
                </a:lnTo>
                <a:lnTo>
                  <a:pt x="2153222" y="61818"/>
                </a:lnTo>
                <a:lnTo>
                  <a:pt x="2218577" y="57159"/>
                </a:lnTo>
                <a:lnTo>
                  <a:pt x="2284614" y="52667"/>
                </a:lnTo>
                <a:lnTo>
                  <a:pt x="2351319" y="48344"/>
                </a:lnTo>
                <a:lnTo>
                  <a:pt x="2418679" y="44193"/>
                </a:lnTo>
                <a:lnTo>
                  <a:pt x="2486680" y="40214"/>
                </a:lnTo>
                <a:lnTo>
                  <a:pt x="2555308" y="36411"/>
                </a:lnTo>
                <a:lnTo>
                  <a:pt x="2624550" y="32785"/>
                </a:lnTo>
                <a:lnTo>
                  <a:pt x="2694391" y="29337"/>
                </a:lnTo>
                <a:lnTo>
                  <a:pt x="2764818" y="26070"/>
                </a:lnTo>
                <a:lnTo>
                  <a:pt x="2835818" y="22987"/>
                </a:lnTo>
                <a:lnTo>
                  <a:pt x="2907376" y="20088"/>
                </a:lnTo>
                <a:lnTo>
                  <a:pt x="2979478" y="17375"/>
                </a:lnTo>
                <a:lnTo>
                  <a:pt x="3052112" y="14852"/>
                </a:lnTo>
                <a:lnTo>
                  <a:pt x="3125262" y="12519"/>
                </a:lnTo>
                <a:lnTo>
                  <a:pt x="3198916" y="10379"/>
                </a:lnTo>
                <a:lnTo>
                  <a:pt x="3273060" y="8433"/>
                </a:lnTo>
                <a:lnTo>
                  <a:pt x="3347680" y="6684"/>
                </a:lnTo>
                <a:lnTo>
                  <a:pt x="3422761" y="5133"/>
                </a:lnTo>
                <a:lnTo>
                  <a:pt x="3498291" y="3783"/>
                </a:lnTo>
                <a:lnTo>
                  <a:pt x="3574256" y="2635"/>
                </a:lnTo>
                <a:lnTo>
                  <a:pt x="3650641" y="1691"/>
                </a:lnTo>
                <a:lnTo>
                  <a:pt x="3727434" y="954"/>
                </a:lnTo>
                <a:lnTo>
                  <a:pt x="3804619" y="425"/>
                </a:lnTo>
                <a:lnTo>
                  <a:pt x="3882185" y="106"/>
                </a:lnTo>
                <a:lnTo>
                  <a:pt x="3960116" y="0"/>
                </a:lnTo>
                <a:lnTo>
                  <a:pt x="4038047" y="106"/>
                </a:lnTo>
                <a:lnTo>
                  <a:pt x="4115613" y="425"/>
                </a:lnTo>
                <a:lnTo>
                  <a:pt x="4192799" y="954"/>
                </a:lnTo>
                <a:lnTo>
                  <a:pt x="4269591" y="1691"/>
                </a:lnTo>
                <a:lnTo>
                  <a:pt x="4345976" y="2635"/>
                </a:lnTo>
                <a:lnTo>
                  <a:pt x="4421941" y="3783"/>
                </a:lnTo>
                <a:lnTo>
                  <a:pt x="4497471" y="5133"/>
                </a:lnTo>
                <a:lnTo>
                  <a:pt x="4572553" y="6684"/>
                </a:lnTo>
                <a:lnTo>
                  <a:pt x="4647172" y="8433"/>
                </a:lnTo>
                <a:lnTo>
                  <a:pt x="4721316" y="10379"/>
                </a:lnTo>
                <a:lnTo>
                  <a:pt x="4794970" y="12519"/>
                </a:lnTo>
                <a:lnTo>
                  <a:pt x="4868120" y="14852"/>
                </a:lnTo>
                <a:lnTo>
                  <a:pt x="4940754" y="17375"/>
                </a:lnTo>
                <a:lnTo>
                  <a:pt x="5012856" y="20088"/>
                </a:lnTo>
                <a:lnTo>
                  <a:pt x="5084414" y="22987"/>
                </a:lnTo>
                <a:lnTo>
                  <a:pt x="5155413" y="26070"/>
                </a:lnTo>
                <a:lnTo>
                  <a:pt x="5225841" y="29337"/>
                </a:lnTo>
                <a:lnTo>
                  <a:pt x="5295682" y="32785"/>
                </a:lnTo>
                <a:lnTo>
                  <a:pt x="5364924" y="36411"/>
                </a:lnTo>
                <a:lnTo>
                  <a:pt x="5433552" y="40214"/>
                </a:lnTo>
                <a:lnTo>
                  <a:pt x="5501553" y="44193"/>
                </a:lnTo>
                <a:lnTo>
                  <a:pt x="5568913" y="48344"/>
                </a:lnTo>
                <a:lnTo>
                  <a:pt x="5635618" y="52667"/>
                </a:lnTo>
                <a:lnTo>
                  <a:pt x="5701655" y="57159"/>
                </a:lnTo>
                <a:lnTo>
                  <a:pt x="5767009" y="61818"/>
                </a:lnTo>
                <a:lnTo>
                  <a:pt x="5831668" y="66642"/>
                </a:lnTo>
                <a:lnTo>
                  <a:pt x="5895617" y="71630"/>
                </a:lnTo>
                <a:lnTo>
                  <a:pt x="5958842" y="76779"/>
                </a:lnTo>
                <a:lnTo>
                  <a:pt x="6021330" y="82087"/>
                </a:lnTo>
                <a:lnTo>
                  <a:pt x="6083067" y="87553"/>
                </a:lnTo>
                <a:lnTo>
                  <a:pt x="6144039" y="93174"/>
                </a:lnTo>
                <a:lnTo>
                  <a:pt x="6204233" y="98949"/>
                </a:lnTo>
                <a:lnTo>
                  <a:pt x="6263634" y="104875"/>
                </a:lnTo>
                <a:lnTo>
                  <a:pt x="6322230" y="110951"/>
                </a:lnTo>
                <a:lnTo>
                  <a:pt x="6380005" y="117175"/>
                </a:lnTo>
                <a:lnTo>
                  <a:pt x="6436947" y="123544"/>
                </a:lnTo>
                <a:lnTo>
                  <a:pt x="6493042" y="130057"/>
                </a:lnTo>
                <a:lnTo>
                  <a:pt x="6548275" y="136712"/>
                </a:lnTo>
                <a:lnTo>
                  <a:pt x="6602634" y="143507"/>
                </a:lnTo>
                <a:lnTo>
                  <a:pt x="6656104" y="150440"/>
                </a:lnTo>
                <a:lnTo>
                  <a:pt x="6708672" y="157508"/>
                </a:lnTo>
                <a:lnTo>
                  <a:pt x="6760323" y="164711"/>
                </a:lnTo>
                <a:lnTo>
                  <a:pt x="6811045" y="172046"/>
                </a:lnTo>
                <a:lnTo>
                  <a:pt x="6860823" y="179511"/>
                </a:lnTo>
                <a:lnTo>
                  <a:pt x="6909644" y="187104"/>
                </a:lnTo>
                <a:lnTo>
                  <a:pt x="6957493" y="194823"/>
                </a:lnTo>
                <a:lnTo>
                  <a:pt x="7004358" y="202666"/>
                </a:lnTo>
                <a:lnTo>
                  <a:pt x="7050224" y="210632"/>
                </a:lnTo>
                <a:lnTo>
                  <a:pt x="7095077" y="218718"/>
                </a:lnTo>
                <a:lnTo>
                  <a:pt x="7138905" y="226922"/>
                </a:lnTo>
                <a:lnTo>
                  <a:pt x="7181692" y="235243"/>
                </a:lnTo>
                <a:lnTo>
                  <a:pt x="7223426" y="243678"/>
                </a:lnTo>
                <a:lnTo>
                  <a:pt x="7264092" y="252226"/>
                </a:lnTo>
                <a:lnTo>
                  <a:pt x="7303677" y="260884"/>
                </a:lnTo>
                <a:lnTo>
                  <a:pt x="7342167" y="269651"/>
                </a:lnTo>
                <a:lnTo>
                  <a:pt x="7379549" y="278525"/>
                </a:lnTo>
                <a:lnTo>
                  <a:pt x="7450930" y="296584"/>
                </a:lnTo>
                <a:lnTo>
                  <a:pt x="7517712" y="315047"/>
                </a:lnTo>
                <a:lnTo>
                  <a:pt x="7579784" y="333897"/>
                </a:lnTo>
                <a:lnTo>
                  <a:pt x="7637035" y="353119"/>
                </a:lnTo>
                <a:lnTo>
                  <a:pt x="7689356" y="372697"/>
                </a:lnTo>
                <a:lnTo>
                  <a:pt x="7736637" y="392615"/>
                </a:lnTo>
                <a:lnTo>
                  <a:pt x="7778768" y="412859"/>
                </a:lnTo>
                <a:lnTo>
                  <a:pt x="7815638" y="433412"/>
                </a:lnTo>
                <a:lnTo>
                  <a:pt x="7860840" y="464788"/>
                </a:lnTo>
                <a:lnTo>
                  <a:pt x="7893587" y="496772"/>
                </a:lnTo>
                <a:lnTo>
                  <a:pt x="7913507" y="529311"/>
                </a:lnTo>
                <a:lnTo>
                  <a:pt x="7920230" y="562353"/>
                </a:lnTo>
                <a:lnTo>
                  <a:pt x="7919479" y="573420"/>
                </a:lnTo>
                <a:lnTo>
                  <a:pt x="7901671" y="617148"/>
                </a:lnTo>
                <a:lnTo>
                  <a:pt x="7873158" y="649323"/>
                </a:lnTo>
                <a:lnTo>
                  <a:pt x="7832067" y="680908"/>
                </a:lnTo>
                <a:lnTo>
                  <a:pt x="7797868" y="701610"/>
                </a:lnTo>
                <a:lnTo>
                  <a:pt x="7758353" y="722011"/>
                </a:lnTo>
                <a:lnTo>
                  <a:pt x="7713634" y="742094"/>
                </a:lnTo>
                <a:lnTo>
                  <a:pt x="7663819" y="761845"/>
                </a:lnTo>
                <a:lnTo>
                  <a:pt x="7609019" y="781247"/>
                </a:lnTo>
                <a:lnTo>
                  <a:pt x="7549343" y="800285"/>
                </a:lnTo>
                <a:lnTo>
                  <a:pt x="7484903" y="818943"/>
                </a:lnTo>
                <a:lnTo>
                  <a:pt x="7415808" y="837206"/>
                </a:lnTo>
                <a:lnTo>
                  <a:pt x="7342167" y="855058"/>
                </a:lnTo>
                <a:lnTo>
                  <a:pt x="7303677" y="863825"/>
                </a:lnTo>
                <a:lnTo>
                  <a:pt x="7264092" y="872484"/>
                </a:lnTo>
                <a:lnTo>
                  <a:pt x="7223426" y="881032"/>
                </a:lnTo>
                <a:lnTo>
                  <a:pt x="7181692" y="889467"/>
                </a:lnTo>
                <a:lnTo>
                  <a:pt x="7138905" y="897788"/>
                </a:lnTo>
                <a:lnTo>
                  <a:pt x="7095077" y="905992"/>
                </a:lnTo>
                <a:lnTo>
                  <a:pt x="7050224" y="914078"/>
                </a:lnTo>
                <a:lnTo>
                  <a:pt x="7004358" y="922044"/>
                </a:lnTo>
                <a:lnTo>
                  <a:pt x="6957493" y="929887"/>
                </a:lnTo>
                <a:lnTo>
                  <a:pt x="6909644" y="937606"/>
                </a:lnTo>
                <a:lnTo>
                  <a:pt x="6860823" y="945199"/>
                </a:lnTo>
                <a:lnTo>
                  <a:pt x="6811045" y="952664"/>
                </a:lnTo>
                <a:lnTo>
                  <a:pt x="6760323" y="959999"/>
                </a:lnTo>
                <a:lnTo>
                  <a:pt x="6708672" y="967202"/>
                </a:lnTo>
                <a:lnTo>
                  <a:pt x="6656104" y="974270"/>
                </a:lnTo>
                <a:lnTo>
                  <a:pt x="6602634" y="981203"/>
                </a:lnTo>
                <a:lnTo>
                  <a:pt x="6548275" y="987998"/>
                </a:lnTo>
                <a:lnTo>
                  <a:pt x="6493042" y="994653"/>
                </a:lnTo>
                <a:lnTo>
                  <a:pt x="6436947" y="1001166"/>
                </a:lnTo>
                <a:lnTo>
                  <a:pt x="6380005" y="1007536"/>
                </a:lnTo>
                <a:lnTo>
                  <a:pt x="6322230" y="1013759"/>
                </a:lnTo>
                <a:lnTo>
                  <a:pt x="6263634" y="1019835"/>
                </a:lnTo>
                <a:lnTo>
                  <a:pt x="6204233" y="1025762"/>
                </a:lnTo>
                <a:lnTo>
                  <a:pt x="6144039" y="1031536"/>
                </a:lnTo>
                <a:lnTo>
                  <a:pt x="6083067" y="1037158"/>
                </a:lnTo>
                <a:lnTo>
                  <a:pt x="6021330" y="1042623"/>
                </a:lnTo>
                <a:lnTo>
                  <a:pt x="5958842" y="1047932"/>
                </a:lnTo>
                <a:lnTo>
                  <a:pt x="5895617" y="1053081"/>
                </a:lnTo>
                <a:lnTo>
                  <a:pt x="5831668" y="1058068"/>
                </a:lnTo>
                <a:lnTo>
                  <a:pt x="5767009" y="1062892"/>
                </a:lnTo>
                <a:lnTo>
                  <a:pt x="5701655" y="1067551"/>
                </a:lnTo>
                <a:lnTo>
                  <a:pt x="5635618" y="1072043"/>
                </a:lnTo>
                <a:lnTo>
                  <a:pt x="5568913" y="1076366"/>
                </a:lnTo>
                <a:lnTo>
                  <a:pt x="5501553" y="1080517"/>
                </a:lnTo>
                <a:lnTo>
                  <a:pt x="5433552" y="1084496"/>
                </a:lnTo>
                <a:lnTo>
                  <a:pt x="5364924" y="1088299"/>
                </a:lnTo>
                <a:lnTo>
                  <a:pt x="5295682" y="1091925"/>
                </a:lnTo>
                <a:lnTo>
                  <a:pt x="5225841" y="1095373"/>
                </a:lnTo>
                <a:lnTo>
                  <a:pt x="5155413" y="1098639"/>
                </a:lnTo>
                <a:lnTo>
                  <a:pt x="5084414" y="1101723"/>
                </a:lnTo>
                <a:lnTo>
                  <a:pt x="5012856" y="1104622"/>
                </a:lnTo>
                <a:lnTo>
                  <a:pt x="4940754" y="1107334"/>
                </a:lnTo>
                <a:lnTo>
                  <a:pt x="4868120" y="1109858"/>
                </a:lnTo>
                <a:lnTo>
                  <a:pt x="4794970" y="1112191"/>
                </a:lnTo>
                <a:lnTo>
                  <a:pt x="4721316" y="1114331"/>
                </a:lnTo>
                <a:lnTo>
                  <a:pt x="4647172" y="1116277"/>
                </a:lnTo>
                <a:lnTo>
                  <a:pt x="4572553" y="1118026"/>
                </a:lnTo>
                <a:lnTo>
                  <a:pt x="4497471" y="1119577"/>
                </a:lnTo>
                <a:lnTo>
                  <a:pt x="4421941" y="1120927"/>
                </a:lnTo>
                <a:lnTo>
                  <a:pt x="4345976" y="1122075"/>
                </a:lnTo>
                <a:lnTo>
                  <a:pt x="4269591" y="1123018"/>
                </a:lnTo>
                <a:lnTo>
                  <a:pt x="4192799" y="1123756"/>
                </a:lnTo>
                <a:lnTo>
                  <a:pt x="4115613" y="1124285"/>
                </a:lnTo>
                <a:lnTo>
                  <a:pt x="4038047" y="1124604"/>
                </a:lnTo>
                <a:lnTo>
                  <a:pt x="3960116" y="1124710"/>
                </a:lnTo>
                <a:lnTo>
                  <a:pt x="3882185" y="1124604"/>
                </a:lnTo>
                <a:lnTo>
                  <a:pt x="3804619" y="1124285"/>
                </a:lnTo>
                <a:lnTo>
                  <a:pt x="3727434" y="1123756"/>
                </a:lnTo>
                <a:lnTo>
                  <a:pt x="3650641" y="1123018"/>
                </a:lnTo>
                <a:lnTo>
                  <a:pt x="3574256" y="1122075"/>
                </a:lnTo>
                <a:lnTo>
                  <a:pt x="3498291" y="1120927"/>
                </a:lnTo>
                <a:lnTo>
                  <a:pt x="3422761" y="1119577"/>
                </a:lnTo>
                <a:lnTo>
                  <a:pt x="3347680" y="1118026"/>
                </a:lnTo>
                <a:lnTo>
                  <a:pt x="3273060" y="1116277"/>
                </a:lnTo>
                <a:lnTo>
                  <a:pt x="3198916" y="1114331"/>
                </a:lnTo>
                <a:lnTo>
                  <a:pt x="3125262" y="1112191"/>
                </a:lnTo>
                <a:lnTo>
                  <a:pt x="3052112" y="1109858"/>
                </a:lnTo>
                <a:lnTo>
                  <a:pt x="2979478" y="1107334"/>
                </a:lnTo>
                <a:lnTo>
                  <a:pt x="2907376" y="1104622"/>
                </a:lnTo>
                <a:lnTo>
                  <a:pt x="2835818" y="1101723"/>
                </a:lnTo>
                <a:lnTo>
                  <a:pt x="2764818" y="1098639"/>
                </a:lnTo>
                <a:lnTo>
                  <a:pt x="2694391" y="1095373"/>
                </a:lnTo>
                <a:lnTo>
                  <a:pt x="2624550" y="1091925"/>
                </a:lnTo>
                <a:lnTo>
                  <a:pt x="2555308" y="1088299"/>
                </a:lnTo>
                <a:lnTo>
                  <a:pt x="2486680" y="1084496"/>
                </a:lnTo>
                <a:lnTo>
                  <a:pt x="2418679" y="1080517"/>
                </a:lnTo>
                <a:lnTo>
                  <a:pt x="2351319" y="1076366"/>
                </a:lnTo>
                <a:lnTo>
                  <a:pt x="2284614" y="1072043"/>
                </a:lnTo>
                <a:lnTo>
                  <a:pt x="2218577" y="1067551"/>
                </a:lnTo>
                <a:lnTo>
                  <a:pt x="2153222" y="1062892"/>
                </a:lnTo>
                <a:lnTo>
                  <a:pt x="2088564" y="1058068"/>
                </a:lnTo>
                <a:lnTo>
                  <a:pt x="2024615" y="1053081"/>
                </a:lnTo>
                <a:lnTo>
                  <a:pt x="1961389" y="1047932"/>
                </a:lnTo>
                <a:lnTo>
                  <a:pt x="1898901" y="1042623"/>
                </a:lnTo>
                <a:lnTo>
                  <a:pt x="1837164" y="1037158"/>
                </a:lnTo>
                <a:lnTo>
                  <a:pt x="1776192" y="1031536"/>
                </a:lnTo>
                <a:lnTo>
                  <a:pt x="1715998" y="1025762"/>
                </a:lnTo>
                <a:lnTo>
                  <a:pt x="1656597" y="1019835"/>
                </a:lnTo>
                <a:lnTo>
                  <a:pt x="1598002" y="1013759"/>
                </a:lnTo>
                <a:lnTo>
                  <a:pt x="1540226" y="1007536"/>
                </a:lnTo>
                <a:lnTo>
                  <a:pt x="1483284" y="1001166"/>
                </a:lnTo>
                <a:lnTo>
                  <a:pt x="1427189" y="994653"/>
                </a:lnTo>
                <a:lnTo>
                  <a:pt x="1371956" y="987998"/>
                </a:lnTo>
                <a:lnTo>
                  <a:pt x="1317597" y="981203"/>
                </a:lnTo>
                <a:lnTo>
                  <a:pt x="1264127" y="974270"/>
                </a:lnTo>
                <a:lnTo>
                  <a:pt x="1211559" y="967202"/>
                </a:lnTo>
                <a:lnTo>
                  <a:pt x="1159908" y="959999"/>
                </a:lnTo>
                <a:lnTo>
                  <a:pt x="1109186" y="952664"/>
                </a:lnTo>
                <a:lnTo>
                  <a:pt x="1059408" y="945199"/>
                </a:lnTo>
                <a:lnTo>
                  <a:pt x="1010587" y="937606"/>
                </a:lnTo>
                <a:lnTo>
                  <a:pt x="962737" y="929887"/>
                </a:lnTo>
                <a:lnTo>
                  <a:pt x="915873" y="922044"/>
                </a:lnTo>
                <a:lnTo>
                  <a:pt x="870007" y="914078"/>
                </a:lnTo>
                <a:lnTo>
                  <a:pt x="825153" y="905992"/>
                </a:lnTo>
                <a:lnTo>
                  <a:pt x="781326" y="897788"/>
                </a:lnTo>
                <a:lnTo>
                  <a:pt x="738538" y="889467"/>
                </a:lnTo>
                <a:lnTo>
                  <a:pt x="696805" y="881032"/>
                </a:lnTo>
                <a:lnTo>
                  <a:pt x="656138" y="872484"/>
                </a:lnTo>
                <a:lnTo>
                  <a:pt x="616553" y="863825"/>
                </a:lnTo>
                <a:lnTo>
                  <a:pt x="578063" y="855058"/>
                </a:lnTo>
                <a:lnTo>
                  <a:pt x="540681" y="846185"/>
                </a:lnTo>
                <a:lnTo>
                  <a:pt x="469300" y="828125"/>
                </a:lnTo>
                <a:lnTo>
                  <a:pt x="402518" y="809663"/>
                </a:lnTo>
                <a:lnTo>
                  <a:pt x="340447" y="790813"/>
                </a:lnTo>
                <a:lnTo>
                  <a:pt x="283195" y="771591"/>
                </a:lnTo>
                <a:lnTo>
                  <a:pt x="230874" y="752012"/>
                </a:lnTo>
                <a:lnTo>
                  <a:pt x="183593" y="732093"/>
                </a:lnTo>
                <a:lnTo>
                  <a:pt x="141462" y="711849"/>
                </a:lnTo>
                <a:lnTo>
                  <a:pt x="104591" y="691296"/>
                </a:lnTo>
                <a:lnTo>
                  <a:pt x="59390" y="659920"/>
                </a:lnTo>
                <a:lnTo>
                  <a:pt x="26643" y="627935"/>
                </a:lnTo>
                <a:lnTo>
                  <a:pt x="6722" y="595396"/>
                </a:lnTo>
                <a:lnTo>
                  <a:pt x="0" y="562353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911589" y="2238756"/>
            <a:ext cx="1670050" cy="2783205"/>
            <a:chOff x="5387589" y="2238755"/>
            <a:chExt cx="1670050" cy="2783205"/>
          </a:xfrm>
        </p:grpSpPr>
        <p:sp>
          <p:nvSpPr>
            <p:cNvPr id="79" name="object 79"/>
            <p:cNvSpPr/>
            <p:nvPr/>
          </p:nvSpPr>
          <p:spPr>
            <a:xfrm>
              <a:off x="6155436" y="2276855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4" h="864235">
                  <a:moveTo>
                    <a:pt x="0" y="432054"/>
                  </a:moveTo>
                  <a:lnTo>
                    <a:pt x="2535" y="384974"/>
                  </a:lnTo>
                  <a:lnTo>
                    <a:pt x="9964" y="339363"/>
                  </a:lnTo>
                  <a:lnTo>
                    <a:pt x="22024" y="295485"/>
                  </a:lnTo>
                  <a:lnTo>
                    <a:pt x="38452" y="253603"/>
                  </a:lnTo>
                  <a:lnTo>
                    <a:pt x="58984" y="213980"/>
                  </a:lnTo>
                  <a:lnTo>
                    <a:pt x="83356" y="176881"/>
                  </a:lnTo>
                  <a:lnTo>
                    <a:pt x="111305" y="142568"/>
                  </a:lnTo>
                  <a:lnTo>
                    <a:pt x="142568" y="111305"/>
                  </a:lnTo>
                  <a:lnTo>
                    <a:pt x="176881" y="83356"/>
                  </a:lnTo>
                  <a:lnTo>
                    <a:pt x="213980" y="58984"/>
                  </a:lnTo>
                  <a:lnTo>
                    <a:pt x="253603" y="38452"/>
                  </a:lnTo>
                  <a:lnTo>
                    <a:pt x="295485" y="22024"/>
                  </a:lnTo>
                  <a:lnTo>
                    <a:pt x="339363" y="9964"/>
                  </a:lnTo>
                  <a:lnTo>
                    <a:pt x="384974" y="2535"/>
                  </a:lnTo>
                  <a:lnTo>
                    <a:pt x="432054" y="0"/>
                  </a:lnTo>
                  <a:lnTo>
                    <a:pt x="479133" y="2535"/>
                  </a:lnTo>
                  <a:lnTo>
                    <a:pt x="524744" y="9964"/>
                  </a:lnTo>
                  <a:lnTo>
                    <a:pt x="568622" y="22024"/>
                  </a:lnTo>
                  <a:lnTo>
                    <a:pt x="610504" y="38452"/>
                  </a:lnTo>
                  <a:lnTo>
                    <a:pt x="650127" y="58984"/>
                  </a:lnTo>
                  <a:lnTo>
                    <a:pt x="687226" y="83356"/>
                  </a:lnTo>
                  <a:lnTo>
                    <a:pt x="721539" y="111305"/>
                  </a:lnTo>
                  <a:lnTo>
                    <a:pt x="752802" y="142568"/>
                  </a:lnTo>
                  <a:lnTo>
                    <a:pt x="780751" y="176881"/>
                  </a:lnTo>
                  <a:lnTo>
                    <a:pt x="805123" y="213980"/>
                  </a:lnTo>
                  <a:lnTo>
                    <a:pt x="825655" y="253603"/>
                  </a:lnTo>
                  <a:lnTo>
                    <a:pt x="842083" y="295485"/>
                  </a:lnTo>
                  <a:lnTo>
                    <a:pt x="854143" y="339363"/>
                  </a:lnTo>
                  <a:lnTo>
                    <a:pt x="861572" y="384974"/>
                  </a:lnTo>
                  <a:lnTo>
                    <a:pt x="864108" y="432054"/>
                  </a:lnTo>
                  <a:lnTo>
                    <a:pt x="861572" y="479133"/>
                  </a:lnTo>
                  <a:lnTo>
                    <a:pt x="854143" y="524744"/>
                  </a:lnTo>
                  <a:lnTo>
                    <a:pt x="842083" y="568622"/>
                  </a:lnTo>
                  <a:lnTo>
                    <a:pt x="825655" y="610504"/>
                  </a:lnTo>
                  <a:lnTo>
                    <a:pt x="805123" y="650127"/>
                  </a:lnTo>
                  <a:lnTo>
                    <a:pt x="780751" y="687226"/>
                  </a:lnTo>
                  <a:lnTo>
                    <a:pt x="752802" y="721539"/>
                  </a:lnTo>
                  <a:lnTo>
                    <a:pt x="721539" y="752802"/>
                  </a:lnTo>
                  <a:lnTo>
                    <a:pt x="687226" y="780751"/>
                  </a:lnTo>
                  <a:lnTo>
                    <a:pt x="650127" y="805123"/>
                  </a:lnTo>
                  <a:lnTo>
                    <a:pt x="610504" y="825655"/>
                  </a:lnTo>
                  <a:lnTo>
                    <a:pt x="568622" y="842083"/>
                  </a:lnTo>
                  <a:lnTo>
                    <a:pt x="524744" y="854143"/>
                  </a:lnTo>
                  <a:lnTo>
                    <a:pt x="479133" y="861572"/>
                  </a:lnTo>
                  <a:lnTo>
                    <a:pt x="432054" y="864108"/>
                  </a:lnTo>
                  <a:lnTo>
                    <a:pt x="384974" y="861572"/>
                  </a:lnTo>
                  <a:lnTo>
                    <a:pt x="339363" y="854143"/>
                  </a:lnTo>
                  <a:lnTo>
                    <a:pt x="295485" y="842083"/>
                  </a:lnTo>
                  <a:lnTo>
                    <a:pt x="253603" y="825655"/>
                  </a:lnTo>
                  <a:lnTo>
                    <a:pt x="213980" y="805123"/>
                  </a:lnTo>
                  <a:lnTo>
                    <a:pt x="176881" y="780751"/>
                  </a:lnTo>
                  <a:lnTo>
                    <a:pt x="142568" y="752802"/>
                  </a:lnTo>
                  <a:lnTo>
                    <a:pt x="111305" y="721539"/>
                  </a:lnTo>
                  <a:lnTo>
                    <a:pt x="83356" y="687226"/>
                  </a:lnTo>
                  <a:lnTo>
                    <a:pt x="58984" y="650127"/>
                  </a:lnTo>
                  <a:lnTo>
                    <a:pt x="38452" y="610504"/>
                  </a:lnTo>
                  <a:lnTo>
                    <a:pt x="22024" y="568622"/>
                  </a:lnTo>
                  <a:lnTo>
                    <a:pt x="9964" y="524744"/>
                  </a:lnTo>
                  <a:lnTo>
                    <a:pt x="2535" y="479133"/>
                  </a:lnTo>
                  <a:lnTo>
                    <a:pt x="0" y="432054"/>
                  </a:lnTo>
                  <a:close/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00802" y="3231261"/>
              <a:ext cx="1184910" cy="1777364"/>
            </a:xfrm>
            <a:custGeom>
              <a:avLst/>
              <a:gdLst/>
              <a:ahLst/>
              <a:cxnLst/>
              <a:rect l="l" t="t" r="r" b="b"/>
              <a:pathLst>
                <a:path w="1184909" h="1777364">
                  <a:moveTo>
                    <a:pt x="792226" y="0"/>
                  </a:moveTo>
                  <a:lnTo>
                    <a:pt x="196215" y="1294384"/>
                  </a:lnTo>
                  <a:lnTo>
                    <a:pt x="0" y="1204087"/>
                  </a:lnTo>
                  <a:lnTo>
                    <a:pt x="211709" y="1777111"/>
                  </a:lnTo>
                  <a:lnTo>
                    <a:pt x="784860" y="1565402"/>
                  </a:lnTo>
                  <a:lnTo>
                    <a:pt x="588645" y="1475105"/>
                  </a:lnTo>
                  <a:lnTo>
                    <a:pt x="1184656" y="180721"/>
                  </a:lnTo>
                  <a:lnTo>
                    <a:pt x="79222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0802" y="3231261"/>
              <a:ext cx="1184910" cy="1777364"/>
            </a:xfrm>
            <a:custGeom>
              <a:avLst/>
              <a:gdLst/>
              <a:ahLst/>
              <a:cxnLst/>
              <a:rect l="l" t="t" r="r" b="b"/>
              <a:pathLst>
                <a:path w="1184909" h="1777364">
                  <a:moveTo>
                    <a:pt x="1184656" y="180721"/>
                  </a:moveTo>
                  <a:lnTo>
                    <a:pt x="588645" y="1475105"/>
                  </a:lnTo>
                  <a:lnTo>
                    <a:pt x="784860" y="1565402"/>
                  </a:lnTo>
                  <a:lnTo>
                    <a:pt x="211709" y="1777111"/>
                  </a:lnTo>
                  <a:lnTo>
                    <a:pt x="0" y="1204087"/>
                  </a:lnTo>
                  <a:lnTo>
                    <a:pt x="196215" y="1294384"/>
                  </a:lnTo>
                  <a:lnTo>
                    <a:pt x="792226" y="0"/>
                  </a:lnTo>
                  <a:lnTo>
                    <a:pt x="1184656" y="180721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3934" y="1341119"/>
            <a:ext cx="7184390" cy="3023870"/>
          </a:xfrm>
          <a:custGeom>
            <a:avLst/>
            <a:gdLst/>
            <a:ahLst/>
            <a:cxnLst/>
            <a:rect l="l" t="t" r="r" b="b"/>
            <a:pathLst>
              <a:path w="7184390" h="3023870">
                <a:moveTo>
                  <a:pt x="7184136" y="0"/>
                </a:moveTo>
                <a:lnTo>
                  <a:pt x="0" y="0"/>
                </a:lnTo>
                <a:lnTo>
                  <a:pt x="0" y="3023616"/>
                </a:lnTo>
                <a:lnTo>
                  <a:pt x="7184136" y="3023616"/>
                </a:lnTo>
                <a:lnTo>
                  <a:pt x="7184136" y="0"/>
                </a:lnTo>
                <a:close/>
              </a:path>
            </a:pathLst>
          </a:custGeom>
          <a:solidFill>
            <a:srgbClr val="4F80B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5742" y="1307033"/>
            <a:ext cx="108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002" y="2057401"/>
            <a:ext cx="2156460" cy="9921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99002" y="2057401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05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51960" y="2436494"/>
            <a:ext cx="483870" cy="483870"/>
            <a:chOff x="1227960" y="2436494"/>
            <a:chExt cx="483870" cy="483870"/>
          </a:xfrm>
        </p:grpSpPr>
        <p:sp>
          <p:nvSpPr>
            <p:cNvPr id="7" name="object 7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1295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65295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4695" y="2436494"/>
            <a:ext cx="483870" cy="483870"/>
            <a:chOff x="1750695" y="2436494"/>
            <a:chExt cx="483870" cy="483870"/>
          </a:xfrm>
        </p:grpSpPr>
        <p:sp>
          <p:nvSpPr>
            <p:cNvPr id="12" name="object 12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4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40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88030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97427" y="2436494"/>
            <a:ext cx="483870" cy="483870"/>
            <a:chOff x="2273427" y="2436494"/>
            <a:chExt cx="483870" cy="483870"/>
          </a:xfrm>
        </p:grpSpPr>
        <p:sp>
          <p:nvSpPr>
            <p:cNvPr id="17" name="object 17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6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10761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20158" y="2436494"/>
            <a:ext cx="483870" cy="483870"/>
            <a:chOff x="2796158" y="2436494"/>
            <a:chExt cx="483870" cy="483870"/>
          </a:xfrm>
        </p:grpSpPr>
        <p:sp>
          <p:nvSpPr>
            <p:cNvPr id="22" name="object 22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09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36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333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360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003" y="2057401"/>
            <a:ext cx="2156460" cy="99212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85003" y="2057401"/>
            <a:ext cx="2156460" cy="264816"/>
          </a:xfrm>
          <a:prstGeom prst="rect">
            <a:avLst/>
          </a:prstGeom>
          <a:ln w="9525">
            <a:solidFill>
              <a:srgbClr val="F79546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50520">
              <a:spcBef>
                <a:spcPts val="14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37963" y="2436494"/>
            <a:ext cx="483870" cy="483870"/>
            <a:chOff x="3513963" y="2436494"/>
            <a:chExt cx="483870" cy="483870"/>
          </a:xfrm>
        </p:grpSpPr>
        <p:sp>
          <p:nvSpPr>
            <p:cNvPr id="29" name="object 29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7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4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051297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60695" y="2436494"/>
            <a:ext cx="483870" cy="483870"/>
            <a:chOff x="4036695" y="2436494"/>
            <a:chExt cx="483870" cy="483870"/>
          </a:xfrm>
        </p:grpSpPr>
        <p:sp>
          <p:nvSpPr>
            <p:cNvPr id="34" name="object 34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50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42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574029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83427" y="2436494"/>
            <a:ext cx="483870" cy="483870"/>
            <a:chOff x="4559427" y="2436494"/>
            <a:chExt cx="483870" cy="483870"/>
          </a:xfrm>
        </p:grpSpPr>
        <p:sp>
          <p:nvSpPr>
            <p:cNvPr id="39" name="object 39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772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096761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606159" y="2436494"/>
            <a:ext cx="483870" cy="483870"/>
            <a:chOff x="5082159" y="2436494"/>
            <a:chExt cx="483870" cy="483870"/>
          </a:xfrm>
        </p:grpSpPr>
        <p:sp>
          <p:nvSpPr>
            <p:cNvPr id="44" name="object 44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95494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2504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619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3995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266242" y="2052638"/>
            <a:ext cx="2165985" cy="1002030"/>
            <a:chOff x="5742241" y="2052638"/>
            <a:chExt cx="2165985" cy="1002030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7004" y="2057401"/>
              <a:ext cx="2156460" cy="99212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47004" y="2057401"/>
              <a:ext cx="2156460" cy="992505"/>
            </a:xfrm>
            <a:custGeom>
              <a:avLst/>
              <a:gdLst/>
              <a:ahLst/>
              <a:cxnLst/>
              <a:rect l="l" t="t" r="r" b="b"/>
              <a:pathLst>
                <a:path w="2156459" h="992505">
                  <a:moveTo>
                    <a:pt x="0" y="992122"/>
                  </a:moveTo>
                  <a:lnTo>
                    <a:pt x="2156460" y="992122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992122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610094" y="2063623"/>
            <a:ext cx="14808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Thread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Block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323963" y="2436494"/>
            <a:ext cx="483870" cy="483870"/>
            <a:chOff x="5799963" y="2436494"/>
            <a:chExt cx="483870" cy="483870"/>
          </a:xfrm>
        </p:grpSpPr>
        <p:sp>
          <p:nvSpPr>
            <p:cNvPr id="53" name="object 53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13298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689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539991" y="2474722"/>
            <a:ext cx="1174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846695" y="2436494"/>
            <a:ext cx="483870" cy="483870"/>
            <a:chOff x="6322695" y="2436494"/>
            <a:chExt cx="483870" cy="483870"/>
          </a:xfrm>
        </p:grpSpPr>
        <p:sp>
          <p:nvSpPr>
            <p:cNvPr id="58" name="object 58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36030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3421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7860029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369427" y="2436494"/>
            <a:ext cx="483870" cy="483870"/>
            <a:chOff x="6845427" y="2436494"/>
            <a:chExt cx="483870" cy="483870"/>
          </a:xfrm>
        </p:grpSpPr>
        <p:sp>
          <p:nvSpPr>
            <p:cNvPr id="63" name="object 63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58762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153" y="2687192"/>
              <a:ext cx="76200" cy="21983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585073" y="2474722"/>
            <a:ext cx="11747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i="1" spc="-5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892158" y="2436494"/>
            <a:ext cx="483870" cy="483870"/>
            <a:chOff x="7368158" y="2436494"/>
            <a:chExt cx="483870" cy="483870"/>
          </a:xfrm>
        </p:grpSpPr>
        <p:sp>
          <p:nvSpPr>
            <p:cNvPr id="68" name="object 68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81493" y="2449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457200" y="4572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6424">
              <a:solidFill>
                <a:srgbClr val="7088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8503" y="2687446"/>
              <a:ext cx="76200" cy="219583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8905494" y="2449829"/>
            <a:ext cx="457200" cy="2372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4629">
              <a:spcBef>
                <a:spcPts val="290"/>
              </a:spcBef>
            </a:pPr>
            <a:r>
              <a:rPr sz="1300" b="1" i="1" spc="-5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698620" y="3128392"/>
            <a:ext cx="2188210" cy="531495"/>
            <a:chOff x="1174620" y="3128391"/>
            <a:chExt cx="2188210" cy="531495"/>
          </a:xfrm>
        </p:grpSpPr>
        <p:sp>
          <p:nvSpPr>
            <p:cNvPr id="73" name="object 73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1908812" y="0"/>
                  </a:moveTo>
                  <a:lnTo>
                    <a:pt x="1908812" y="126111"/>
                  </a:lnTo>
                  <a:lnTo>
                    <a:pt x="252224" y="126111"/>
                  </a:lnTo>
                  <a:lnTo>
                    <a:pt x="252224" y="0"/>
                  </a:lnTo>
                  <a:lnTo>
                    <a:pt x="0" y="252222"/>
                  </a:lnTo>
                  <a:lnTo>
                    <a:pt x="252224" y="504444"/>
                  </a:lnTo>
                  <a:lnTo>
                    <a:pt x="252224" y="378333"/>
                  </a:lnTo>
                  <a:lnTo>
                    <a:pt x="1908812" y="378333"/>
                  </a:lnTo>
                  <a:lnTo>
                    <a:pt x="1908812" y="504444"/>
                  </a:lnTo>
                  <a:lnTo>
                    <a:pt x="2161034" y="252222"/>
                  </a:lnTo>
                  <a:lnTo>
                    <a:pt x="190881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87955" y="3141726"/>
              <a:ext cx="2161540" cy="504825"/>
            </a:xfrm>
            <a:custGeom>
              <a:avLst/>
              <a:gdLst/>
              <a:ahLst/>
              <a:cxnLst/>
              <a:rect l="l" t="t" r="r" b="b"/>
              <a:pathLst>
                <a:path w="2161540" h="504825">
                  <a:moveTo>
                    <a:pt x="0" y="252222"/>
                  </a:moveTo>
                  <a:lnTo>
                    <a:pt x="252224" y="0"/>
                  </a:lnTo>
                  <a:lnTo>
                    <a:pt x="252224" y="126111"/>
                  </a:lnTo>
                  <a:lnTo>
                    <a:pt x="1908812" y="126111"/>
                  </a:lnTo>
                  <a:lnTo>
                    <a:pt x="1908812" y="0"/>
                  </a:lnTo>
                  <a:lnTo>
                    <a:pt x="2161034" y="252222"/>
                  </a:lnTo>
                  <a:lnTo>
                    <a:pt x="1908812" y="504444"/>
                  </a:lnTo>
                  <a:lnTo>
                    <a:pt x="1908812" y="378333"/>
                  </a:lnTo>
                  <a:lnTo>
                    <a:pt x="252224" y="378333"/>
                  </a:lnTo>
                  <a:lnTo>
                    <a:pt x="252224" y="504444"/>
                  </a:lnTo>
                  <a:lnTo>
                    <a:pt x="0" y="252222"/>
                  </a:lnTo>
                  <a:close/>
                </a:path>
              </a:pathLst>
            </a:custGeom>
            <a:ln w="2642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739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/>
              <a:t>Calculating</a:t>
            </a:r>
            <a:r>
              <a:rPr spc="-185" dirty="0"/>
              <a:t> </a:t>
            </a:r>
            <a:r>
              <a:rPr spc="-85" dirty="0"/>
              <a:t>the</a:t>
            </a:r>
            <a:r>
              <a:rPr spc="-170" dirty="0"/>
              <a:t> </a:t>
            </a:r>
            <a:r>
              <a:rPr spc="-110" dirty="0"/>
              <a:t>global</a:t>
            </a:r>
            <a:r>
              <a:rPr spc="-175" dirty="0"/>
              <a:t> </a:t>
            </a:r>
            <a:r>
              <a:rPr spc="-110" dirty="0"/>
              <a:t>thread</a:t>
            </a:r>
            <a:r>
              <a:rPr spc="-170" dirty="0"/>
              <a:t> </a:t>
            </a:r>
            <a:r>
              <a:rPr spc="-10" dirty="0"/>
              <a:t>index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782266" y="3671443"/>
            <a:ext cx="8295005" cy="2534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4590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blockDim.x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16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“global”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index:</a:t>
            </a:r>
            <a:endParaRPr sz="2400">
              <a:latin typeface="Arial"/>
              <a:cs typeface="Arial"/>
            </a:endParaRPr>
          </a:p>
          <a:p>
            <a:pPr marL="195580">
              <a:spcBef>
                <a:spcPts val="400"/>
              </a:spcBef>
              <a:tabLst>
                <a:tab pos="2536825" algn="l"/>
                <a:tab pos="2961640" algn="l"/>
                <a:tab pos="5301615" algn="l"/>
                <a:tab pos="5726430" algn="l"/>
              </a:tabLst>
            </a:pPr>
            <a:r>
              <a:rPr sz="2800" b="1" spc="-10" dirty="0">
                <a:latin typeface="Courier New"/>
                <a:cs typeface="Courier New"/>
              </a:rPr>
              <a:t>blockDim.x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*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blockIdx.x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Courier New"/>
                <a:cs typeface="Courier New"/>
              </a:rPr>
              <a:t>threadIdx.x;</a:t>
            </a:r>
            <a:endParaRPr sz="2800">
              <a:latin typeface="Courier New"/>
              <a:cs typeface="Courier New"/>
            </a:endParaRPr>
          </a:p>
          <a:p>
            <a:pPr marL="1047750">
              <a:spcBef>
                <a:spcPts val="2690"/>
              </a:spcBef>
              <a:tabLst>
                <a:tab pos="2536190" algn="l"/>
                <a:tab pos="3813175" algn="l"/>
                <a:tab pos="5301615" algn="l"/>
                <a:tab pos="6577965" algn="l"/>
                <a:tab pos="7641590" algn="l"/>
                <a:tab pos="8067675" algn="l"/>
              </a:tabLst>
            </a:pPr>
            <a:r>
              <a:rPr sz="2800" b="1" spc="-50" dirty="0">
                <a:latin typeface="Courier New"/>
                <a:cs typeface="Courier New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*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+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=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Courier New"/>
                <a:cs typeface="Courier New"/>
              </a:rPr>
              <a:t>9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39566" y="5445252"/>
            <a:ext cx="7920355" cy="1125220"/>
          </a:xfrm>
          <a:custGeom>
            <a:avLst/>
            <a:gdLst/>
            <a:ahLst/>
            <a:cxnLst/>
            <a:rect l="l" t="t" r="r" b="b"/>
            <a:pathLst>
              <a:path w="7920355" h="1125220">
                <a:moveTo>
                  <a:pt x="0" y="562353"/>
                </a:moveTo>
                <a:lnTo>
                  <a:pt x="11914" y="518406"/>
                </a:lnTo>
                <a:lnTo>
                  <a:pt x="36152" y="486046"/>
                </a:lnTo>
                <a:lnTo>
                  <a:pt x="73091" y="454259"/>
                </a:lnTo>
                <a:lnTo>
                  <a:pt x="122362" y="423098"/>
                </a:lnTo>
                <a:lnTo>
                  <a:pt x="161877" y="402698"/>
                </a:lnTo>
                <a:lnTo>
                  <a:pt x="206596" y="382614"/>
                </a:lnTo>
                <a:lnTo>
                  <a:pt x="256411" y="362864"/>
                </a:lnTo>
                <a:lnTo>
                  <a:pt x="311211" y="343462"/>
                </a:lnTo>
                <a:lnTo>
                  <a:pt x="370887" y="324424"/>
                </a:lnTo>
                <a:lnTo>
                  <a:pt x="435327" y="305766"/>
                </a:lnTo>
                <a:lnTo>
                  <a:pt x="504423" y="287503"/>
                </a:lnTo>
                <a:lnTo>
                  <a:pt x="578063" y="269651"/>
                </a:lnTo>
                <a:lnTo>
                  <a:pt x="616553" y="260884"/>
                </a:lnTo>
                <a:lnTo>
                  <a:pt x="656138" y="252226"/>
                </a:lnTo>
                <a:lnTo>
                  <a:pt x="696805" y="243678"/>
                </a:lnTo>
                <a:lnTo>
                  <a:pt x="738538" y="235243"/>
                </a:lnTo>
                <a:lnTo>
                  <a:pt x="781326" y="226922"/>
                </a:lnTo>
                <a:lnTo>
                  <a:pt x="825153" y="218718"/>
                </a:lnTo>
                <a:lnTo>
                  <a:pt x="870007" y="210632"/>
                </a:lnTo>
                <a:lnTo>
                  <a:pt x="915873" y="202666"/>
                </a:lnTo>
                <a:lnTo>
                  <a:pt x="962737" y="194823"/>
                </a:lnTo>
                <a:lnTo>
                  <a:pt x="1010587" y="187104"/>
                </a:lnTo>
                <a:lnTo>
                  <a:pt x="1059408" y="179511"/>
                </a:lnTo>
                <a:lnTo>
                  <a:pt x="1109186" y="172046"/>
                </a:lnTo>
                <a:lnTo>
                  <a:pt x="1159908" y="164711"/>
                </a:lnTo>
                <a:lnTo>
                  <a:pt x="1211559" y="157508"/>
                </a:lnTo>
                <a:lnTo>
                  <a:pt x="1264127" y="150440"/>
                </a:lnTo>
                <a:lnTo>
                  <a:pt x="1317597" y="143507"/>
                </a:lnTo>
                <a:lnTo>
                  <a:pt x="1371956" y="136712"/>
                </a:lnTo>
                <a:lnTo>
                  <a:pt x="1427189" y="130057"/>
                </a:lnTo>
                <a:lnTo>
                  <a:pt x="1483284" y="123544"/>
                </a:lnTo>
                <a:lnTo>
                  <a:pt x="1540226" y="117175"/>
                </a:lnTo>
                <a:lnTo>
                  <a:pt x="1598002" y="110951"/>
                </a:lnTo>
                <a:lnTo>
                  <a:pt x="1656597" y="104875"/>
                </a:lnTo>
                <a:lnTo>
                  <a:pt x="1715998" y="98949"/>
                </a:lnTo>
                <a:lnTo>
                  <a:pt x="1776192" y="93174"/>
                </a:lnTo>
                <a:lnTo>
                  <a:pt x="1837164" y="87553"/>
                </a:lnTo>
                <a:lnTo>
                  <a:pt x="1898901" y="82087"/>
                </a:lnTo>
                <a:lnTo>
                  <a:pt x="1961389" y="76779"/>
                </a:lnTo>
                <a:lnTo>
                  <a:pt x="2024615" y="71630"/>
                </a:lnTo>
                <a:lnTo>
                  <a:pt x="2088564" y="66642"/>
                </a:lnTo>
                <a:lnTo>
                  <a:pt x="2153222" y="61818"/>
                </a:lnTo>
                <a:lnTo>
                  <a:pt x="2218577" y="57159"/>
                </a:lnTo>
                <a:lnTo>
                  <a:pt x="2284614" y="52667"/>
                </a:lnTo>
                <a:lnTo>
                  <a:pt x="2351319" y="48344"/>
                </a:lnTo>
                <a:lnTo>
                  <a:pt x="2418679" y="44193"/>
                </a:lnTo>
                <a:lnTo>
                  <a:pt x="2486680" y="40214"/>
                </a:lnTo>
                <a:lnTo>
                  <a:pt x="2555308" y="36411"/>
                </a:lnTo>
                <a:lnTo>
                  <a:pt x="2624550" y="32785"/>
                </a:lnTo>
                <a:lnTo>
                  <a:pt x="2694391" y="29337"/>
                </a:lnTo>
                <a:lnTo>
                  <a:pt x="2764818" y="26070"/>
                </a:lnTo>
                <a:lnTo>
                  <a:pt x="2835818" y="22987"/>
                </a:lnTo>
                <a:lnTo>
                  <a:pt x="2907376" y="20088"/>
                </a:lnTo>
                <a:lnTo>
                  <a:pt x="2979478" y="17375"/>
                </a:lnTo>
                <a:lnTo>
                  <a:pt x="3052112" y="14852"/>
                </a:lnTo>
                <a:lnTo>
                  <a:pt x="3125262" y="12519"/>
                </a:lnTo>
                <a:lnTo>
                  <a:pt x="3198916" y="10379"/>
                </a:lnTo>
                <a:lnTo>
                  <a:pt x="3273060" y="8433"/>
                </a:lnTo>
                <a:lnTo>
                  <a:pt x="3347680" y="6684"/>
                </a:lnTo>
                <a:lnTo>
                  <a:pt x="3422761" y="5133"/>
                </a:lnTo>
                <a:lnTo>
                  <a:pt x="3498291" y="3783"/>
                </a:lnTo>
                <a:lnTo>
                  <a:pt x="3574256" y="2635"/>
                </a:lnTo>
                <a:lnTo>
                  <a:pt x="3650641" y="1691"/>
                </a:lnTo>
                <a:lnTo>
                  <a:pt x="3727434" y="954"/>
                </a:lnTo>
                <a:lnTo>
                  <a:pt x="3804619" y="425"/>
                </a:lnTo>
                <a:lnTo>
                  <a:pt x="3882185" y="106"/>
                </a:lnTo>
                <a:lnTo>
                  <a:pt x="3960116" y="0"/>
                </a:lnTo>
                <a:lnTo>
                  <a:pt x="4038047" y="106"/>
                </a:lnTo>
                <a:lnTo>
                  <a:pt x="4115613" y="425"/>
                </a:lnTo>
                <a:lnTo>
                  <a:pt x="4192799" y="954"/>
                </a:lnTo>
                <a:lnTo>
                  <a:pt x="4269591" y="1691"/>
                </a:lnTo>
                <a:lnTo>
                  <a:pt x="4345976" y="2635"/>
                </a:lnTo>
                <a:lnTo>
                  <a:pt x="4421941" y="3783"/>
                </a:lnTo>
                <a:lnTo>
                  <a:pt x="4497471" y="5133"/>
                </a:lnTo>
                <a:lnTo>
                  <a:pt x="4572553" y="6684"/>
                </a:lnTo>
                <a:lnTo>
                  <a:pt x="4647172" y="8433"/>
                </a:lnTo>
                <a:lnTo>
                  <a:pt x="4721316" y="10379"/>
                </a:lnTo>
                <a:lnTo>
                  <a:pt x="4794970" y="12519"/>
                </a:lnTo>
                <a:lnTo>
                  <a:pt x="4868120" y="14852"/>
                </a:lnTo>
                <a:lnTo>
                  <a:pt x="4940754" y="17375"/>
                </a:lnTo>
                <a:lnTo>
                  <a:pt x="5012856" y="20088"/>
                </a:lnTo>
                <a:lnTo>
                  <a:pt x="5084414" y="22987"/>
                </a:lnTo>
                <a:lnTo>
                  <a:pt x="5155413" y="26070"/>
                </a:lnTo>
                <a:lnTo>
                  <a:pt x="5225841" y="29337"/>
                </a:lnTo>
                <a:lnTo>
                  <a:pt x="5295682" y="32785"/>
                </a:lnTo>
                <a:lnTo>
                  <a:pt x="5364924" y="36411"/>
                </a:lnTo>
                <a:lnTo>
                  <a:pt x="5433552" y="40214"/>
                </a:lnTo>
                <a:lnTo>
                  <a:pt x="5501553" y="44193"/>
                </a:lnTo>
                <a:lnTo>
                  <a:pt x="5568913" y="48344"/>
                </a:lnTo>
                <a:lnTo>
                  <a:pt x="5635618" y="52667"/>
                </a:lnTo>
                <a:lnTo>
                  <a:pt x="5701655" y="57159"/>
                </a:lnTo>
                <a:lnTo>
                  <a:pt x="5767009" y="61818"/>
                </a:lnTo>
                <a:lnTo>
                  <a:pt x="5831668" y="66642"/>
                </a:lnTo>
                <a:lnTo>
                  <a:pt x="5895617" y="71630"/>
                </a:lnTo>
                <a:lnTo>
                  <a:pt x="5958842" y="76779"/>
                </a:lnTo>
                <a:lnTo>
                  <a:pt x="6021330" y="82087"/>
                </a:lnTo>
                <a:lnTo>
                  <a:pt x="6083067" y="87553"/>
                </a:lnTo>
                <a:lnTo>
                  <a:pt x="6144039" y="93174"/>
                </a:lnTo>
                <a:lnTo>
                  <a:pt x="6204233" y="98949"/>
                </a:lnTo>
                <a:lnTo>
                  <a:pt x="6263634" y="104875"/>
                </a:lnTo>
                <a:lnTo>
                  <a:pt x="6322230" y="110951"/>
                </a:lnTo>
                <a:lnTo>
                  <a:pt x="6380005" y="117175"/>
                </a:lnTo>
                <a:lnTo>
                  <a:pt x="6436947" y="123544"/>
                </a:lnTo>
                <a:lnTo>
                  <a:pt x="6493042" y="130057"/>
                </a:lnTo>
                <a:lnTo>
                  <a:pt x="6548275" y="136712"/>
                </a:lnTo>
                <a:lnTo>
                  <a:pt x="6602634" y="143507"/>
                </a:lnTo>
                <a:lnTo>
                  <a:pt x="6656104" y="150440"/>
                </a:lnTo>
                <a:lnTo>
                  <a:pt x="6708672" y="157508"/>
                </a:lnTo>
                <a:lnTo>
                  <a:pt x="6760323" y="164711"/>
                </a:lnTo>
                <a:lnTo>
                  <a:pt x="6811045" y="172046"/>
                </a:lnTo>
                <a:lnTo>
                  <a:pt x="6860823" y="179511"/>
                </a:lnTo>
                <a:lnTo>
                  <a:pt x="6909644" y="187104"/>
                </a:lnTo>
                <a:lnTo>
                  <a:pt x="6957493" y="194823"/>
                </a:lnTo>
                <a:lnTo>
                  <a:pt x="7004358" y="202666"/>
                </a:lnTo>
                <a:lnTo>
                  <a:pt x="7050224" y="210632"/>
                </a:lnTo>
                <a:lnTo>
                  <a:pt x="7095077" y="218718"/>
                </a:lnTo>
                <a:lnTo>
                  <a:pt x="7138905" y="226922"/>
                </a:lnTo>
                <a:lnTo>
                  <a:pt x="7181692" y="235243"/>
                </a:lnTo>
                <a:lnTo>
                  <a:pt x="7223426" y="243678"/>
                </a:lnTo>
                <a:lnTo>
                  <a:pt x="7264092" y="252226"/>
                </a:lnTo>
                <a:lnTo>
                  <a:pt x="7303677" y="260884"/>
                </a:lnTo>
                <a:lnTo>
                  <a:pt x="7342167" y="269651"/>
                </a:lnTo>
                <a:lnTo>
                  <a:pt x="7379549" y="278525"/>
                </a:lnTo>
                <a:lnTo>
                  <a:pt x="7450930" y="296584"/>
                </a:lnTo>
                <a:lnTo>
                  <a:pt x="7517712" y="315047"/>
                </a:lnTo>
                <a:lnTo>
                  <a:pt x="7579784" y="333897"/>
                </a:lnTo>
                <a:lnTo>
                  <a:pt x="7637035" y="353119"/>
                </a:lnTo>
                <a:lnTo>
                  <a:pt x="7689356" y="372697"/>
                </a:lnTo>
                <a:lnTo>
                  <a:pt x="7736637" y="392615"/>
                </a:lnTo>
                <a:lnTo>
                  <a:pt x="7778768" y="412859"/>
                </a:lnTo>
                <a:lnTo>
                  <a:pt x="7815638" y="433412"/>
                </a:lnTo>
                <a:lnTo>
                  <a:pt x="7860840" y="464788"/>
                </a:lnTo>
                <a:lnTo>
                  <a:pt x="7893587" y="496772"/>
                </a:lnTo>
                <a:lnTo>
                  <a:pt x="7913507" y="529311"/>
                </a:lnTo>
                <a:lnTo>
                  <a:pt x="7920230" y="562353"/>
                </a:lnTo>
                <a:lnTo>
                  <a:pt x="7919479" y="573420"/>
                </a:lnTo>
                <a:lnTo>
                  <a:pt x="7901671" y="617148"/>
                </a:lnTo>
                <a:lnTo>
                  <a:pt x="7873158" y="649323"/>
                </a:lnTo>
                <a:lnTo>
                  <a:pt x="7832067" y="680908"/>
                </a:lnTo>
                <a:lnTo>
                  <a:pt x="7797868" y="701610"/>
                </a:lnTo>
                <a:lnTo>
                  <a:pt x="7758353" y="722011"/>
                </a:lnTo>
                <a:lnTo>
                  <a:pt x="7713634" y="742094"/>
                </a:lnTo>
                <a:lnTo>
                  <a:pt x="7663819" y="761845"/>
                </a:lnTo>
                <a:lnTo>
                  <a:pt x="7609019" y="781247"/>
                </a:lnTo>
                <a:lnTo>
                  <a:pt x="7549343" y="800285"/>
                </a:lnTo>
                <a:lnTo>
                  <a:pt x="7484903" y="818943"/>
                </a:lnTo>
                <a:lnTo>
                  <a:pt x="7415808" y="837206"/>
                </a:lnTo>
                <a:lnTo>
                  <a:pt x="7342167" y="855058"/>
                </a:lnTo>
                <a:lnTo>
                  <a:pt x="7303677" y="863825"/>
                </a:lnTo>
                <a:lnTo>
                  <a:pt x="7264092" y="872484"/>
                </a:lnTo>
                <a:lnTo>
                  <a:pt x="7223426" y="881032"/>
                </a:lnTo>
                <a:lnTo>
                  <a:pt x="7181692" y="889467"/>
                </a:lnTo>
                <a:lnTo>
                  <a:pt x="7138905" y="897788"/>
                </a:lnTo>
                <a:lnTo>
                  <a:pt x="7095077" y="905992"/>
                </a:lnTo>
                <a:lnTo>
                  <a:pt x="7050224" y="914078"/>
                </a:lnTo>
                <a:lnTo>
                  <a:pt x="7004358" y="922044"/>
                </a:lnTo>
                <a:lnTo>
                  <a:pt x="6957493" y="929887"/>
                </a:lnTo>
                <a:lnTo>
                  <a:pt x="6909644" y="937606"/>
                </a:lnTo>
                <a:lnTo>
                  <a:pt x="6860823" y="945199"/>
                </a:lnTo>
                <a:lnTo>
                  <a:pt x="6811045" y="952664"/>
                </a:lnTo>
                <a:lnTo>
                  <a:pt x="6760323" y="959999"/>
                </a:lnTo>
                <a:lnTo>
                  <a:pt x="6708672" y="967202"/>
                </a:lnTo>
                <a:lnTo>
                  <a:pt x="6656104" y="974270"/>
                </a:lnTo>
                <a:lnTo>
                  <a:pt x="6602634" y="981203"/>
                </a:lnTo>
                <a:lnTo>
                  <a:pt x="6548275" y="987998"/>
                </a:lnTo>
                <a:lnTo>
                  <a:pt x="6493042" y="994653"/>
                </a:lnTo>
                <a:lnTo>
                  <a:pt x="6436947" y="1001166"/>
                </a:lnTo>
                <a:lnTo>
                  <a:pt x="6380005" y="1007536"/>
                </a:lnTo>
                <a:lnTo>
                  <a:pt x="6322230" y="1013759"/>
                </a:lnTo>
                <a:lnTo>
                  <a:pt x="6263634" y="1019835"/>
                </a:lnTo>
                <a:lnTo>
                  <a:pt x="6204233" y="1025762"/>
                </a:lnTo>
                <a:lnTo>
                  <a:pt x="6144039" y="1031536"/>
                </a:lnTo>
                <a:lnTo>
                  <a:pt x="6083067" y="1037158"/>
                </a:lnTo>
                <a:lnTo>
                  <a:pt x="6021330" y="1042623"/>
                </a:lnTo>
                <a:lnTo>
                  <a:pt x="5958842" y="1047932"/>
                </a:lnTo>
                <a:lnTo>
                  <a:pt x="5895617" y="1053081"/>
                </a:lnTo>
                <a:lnTo>
                  <a:pt x="5831668" y="1058068"/>
                </a:lnTo>
                <a:lnTo>
                  <a:pt x="5767009" y="1062892"/>
                </a:lnTo>
                <a:lnTo>
                  <a:pt x="5701655" y="1067551"/>
                </a:lnTo>
                <a:lnTo>
                  <a:pt x="5635618" y="1072043"/>
                </a:lnTo>
                <a:lnTo>
                  <a:pt x="5568913" y="1076366"/>
                </a:lnTo>
                <a:lnTo>
                  <a:pt x="5501553" y="1080517"/>
                </a:lnTo>
                <a:lnTo>
                  <a:pt x="5433552" y="1084496"/>
                </a:lnTo>
                <a:lnTo>
                  <a:pt x="5364924" y="1088299"/>
                </a:lnTo>
                <a:lnTo>
                  <a:pt x="5295682" y="1091925"/>
                </a:lnTo>
                <a:lnTo>
                  <a:pt x="5225841" y="1095373"/>
                </a:lnTo>
                <a:lnTo>
                  <a:pt x="5155413" y="1098639"/>
                </a:lnTo>
                <a:lnTo>
                  <a:pt x="5084414" y="1101723"/>
                </a:lnTo>
                <a:lnTo>
                  <a:pt x="5012856" y="1104622"/>
                </a:lnTo>
                <a:lnTo>
                  <a:pt x="4940754" y="1107334"/>
                </a:lnTo>
                <a:lnTo>
                  <a:pt x="4868120" y="1109858"/>
                </a:lnTo>
                <a:lnTo>
                  <a:pt x="4794970" y="1112191"/>
                </a:lnTo>
                <a:lnTo>
                  <a:pt x="4721316" y="1114331"/>
                </a:lnTo>
                <a:lnTo>
                  <a:pt x="4647172" y="1116277"/>
                </a:lnTo>
                <a:lnTo>
                  <a:pt x="4572553" y="1118026"/>
                </a:lnTo>
                <a:lnTo>
                  <a:pt x="4497471" y="1119577"/>
                </a:lnTo>
                <a:lnTo>
                  <a:pt x="4421941" y="1120927"/>
                </a:lnTo>
                <a:lnTo>
                  <a:pt x="4345976" y="1122075"/>
                </a:lnTo>
                <a:lnTo>
                  <a:pt x="4269591" y="1123018"/>
                </a:lnTo>
                <a:lnTo>
                  <a:pt x="4192799" y="1123756"/>
                </a:lnTo>
                <a:lnTo>
                  <a:pt x="4115613" y="1124285"/>
                </a:lnTo>
                <a:lnTo>
                  <a:pt x="4038047" y="1124604"/>
                </a:lnTo>
                <a:lnTo>
                  <a:pt x="3960116" y="1124710"/>
                </a:lnTo>
                <a:lnTo>
                  <a:pt x="3882185" y="1124604"/>
                </a:lnTo>
                <a:lnTo>
                  <a:pt x="3804619" y="1124285"/>
                </a:lnTo>
                <a:lnTo>
                  <a:pt x="3727434" y="1123756"/>
                </a:lnTo>
                <a:lnTo>
                  <a:pt x="3650641" y="1123018"/>
                </a:lnTo>
                <a:lnTo>
                  <a:pt x="3574256" y="1122075"/>
                </a:lnTo>
                <a:lnTo>
                  <a:pt x="3498291" y="1120927"/>
                </a:lnTo>
                <a:lnTo>
                  <a:pt x="3422761" y="1119577"/>
                </a:lnTo>
                <a:lnTo>
                  <a:pt x="3347680" y="1118026"/>
                </a:lnTo>
                <a:lnTo>
                  <a:pt x="3273060" y="1116277"/>
                </a:lnTo>
                <a:lnTo>
                  <a:pt x="3198916" y="1114331"/>
                </a:lnTo>
                <a:lnTo>
                  <a:pt x="3125262" y="1112191"/>
                </a:lnTo>
                <a:lnTo>
                  <a:pt x="3052112" y="1109858"/>
                </a:lnTo>
                <a:lnTo>
                  <a:pt x="2979478" y="1107334"/>
                </a:lnTo>
                <a:lnTo>
                  <a:pt x="2907376" y="1104622"/>
                </a:lnTo>
                <a:lnTo>
                  <a:pt x="2835818" y="1101723"/>
                </a:lnTo>
                <a:lnTo>
                  <a:pt x="2764818" y="1098639"/>
                </a:lnTo>
                <a:lnTo>
                  <a:pt x="2694391" y="1095373"/>
                </a:lnTo>
                <a:lnTo>
                  <a:pt x="2624550" y="1091925"/>
                </a:lnTo>
                <a:lnTo>
                  <a:pt x="2555308" y="1088299"/>
                </a:lnTo>
                <a:lnTo>
                  <a:pt x="2486680" y="1084496"/>
                </a:lnTo>
                <a:lnTo>
                  <a:pt x="2418679" y="1080517"/>
                </a:lnTo>
                <a:lnTo>
                  <a:pt x="2351319" y="1076366"/>
                </a:lnTo>
                <a:lnTo>
                  <a:pt x="2284614" y="1072043"/>
                </a:lnTo>
                <a:lnTo>
                  <a:pt x="2218577" y="1067551"/>
                </a:lnTo>
                <a:lnTo>
                  <a:pt x="2153222" y="1062892"/>
                </a:lnTo>
                <a:lnTo>
                  <a:pt x="2088564" y="1058068"/>
                </a:lnTo>
                <a:lnTo>
                  <a:pt x="2024615" y="1053081"/>
                </a:lnTo>
                <a:lnTo>
                  <a:pt x="1961389" y="1047932"/>
                </a:lnTo>
                <a:lnTo>
                  <a:pt x="1898901" y="1042623"/>
                </a:lnTo>
                <a:lnTo>
                  <a:pt x="1837164" y="1037158"/>
                </a:lnTo>
                <a:lnTo>
                  <a:pt x="1776192" y="1031536"/>
                </a:lnTo>
                <a:lnTo>
                  <a:pt x="1715998" y="1025762"/>
                </a:lnTo>
                <a:lnTo>
                  <a:pt x="1656597" y="1019835"/>
                </a:lnTo>
                <a:lnTo>
                  <a:pt x="1598002" y="1013759"/>
                </a:lnTo>
                <a:lnTo>
                  <a:pt x="1540226" y="1007536"/>
                </a:lnTo>
                <a:lnTo>
                  <a:pt x="1483284" y="1001166"/>
                </a:lnTo>
                <a:lnTo>
                  <a:pt x="1427189" y="994653"/>
                </a:lnTo>
                <a:lnTo>
                  <a:pt x="1371956" y="987998"/>
                </a:lnTo>
                <a:lnTo>
                  <a:pt x="1317597" y="981203"/>
                </a:lnTo>
                <a:lnTo>
                  <a:pt x="1264127" y="974270"/>
                </a:lnTo>
                <a:lnTo>
                  <a:pt x="1211559" y="967202"/>
                </a:lnTo>
                <a:lnTo>
                  <a:pt x="1159908" y="959999"/>
                </a:lnTo>
                <a:lnTo>
                  <a:pt x="1109186" y="952664"/>
                </a:lnTo>
                <a:lnTo>
                  <a:pt x="1059408" y="945199"/>
                </a:lnTo>
                <a:lnTo>
                  <a:pt x="1010587" y="937606"/>
                </a:lnTo>
                <a:lnTo>
                  <a:pt x="962737" y="929887"/>
                </a:lnTo>
                <a:lnTo>
                  <a:pt x="915873" y="922044"/>
                </a:lnTo>
                <a:lnTo>
                  <a:pt x="870007" y="914078"/>
                </a:lnTo>
                <a:lnTo>
                  <a:pt x="825153" y="905992"/>
                </a:lnTo>
                <a:lnTo>
                  <a:pt x="781326" y="897788"/>
                </a:lnTo>
                <a:lnTo>
                  <a:pt x="738538" y="889467"/>
                </a:lnTo>
                <a:lnTo>
                  <a:pt x="696805" y="881032"/>
                </a:lnTo>
                <a:lnTo>
                  <a:pt x="656138" y="872484"/>
                </a:lnTo>
                <a:lnTo>
                  <a:pt x="616553" y="863825"/>
                </a:lnTo>
                <a:lnTo>
                  <a:pt x="578063" y="855058"/>
                </a:lnTo>
                <a:lnTo>
                  <a:pt x="540681" y="846185"/>
                </a:lnTo>
                <a:lnTo>
                  <a:pt x="469300" y="828125"/>
                </a:lnTo>
                <a:lnTo>
                  <a:pt x="402518" y="809663"/>
                </a:lnTo>
                <a:lnTo>
                  <a:pt x="340447" y="790813"/>
                </a:lnTo>
                <a:lnTo>
                  <a:pt x="283195" y="771591"/>
                </a:lnTo>
                <a:lnTo>
                  <a:pt x="230874" y="752012"/>
                </a:lnTo>
                <a:lnTo>
                  <a:pt x="183593" y="732093"/>
                </a:lnTo>
                <a:lnTo>
                  <a:pt x="141462" y="711849"/>
                </a:lnTo>
                <a:lnTo>
                  <a:pt x="104591" y="691296"/>
                </a:lnTo>
                <a:lnTo>
                  <a:pt x="59390" y="659920"/>
                </a:lnTo>
                <a:lnTo>
                  <a:pt x="26643" y="627935"/>
                </a:lnTo>
                <a:lnTo>
                  <a:pt x="6722" y="595396"/>
                </a:lnTo>
                <a:lnTo>
                  <a:pt x="0" y="562353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911589" y="2238756"/>
            <a:ext cx="1670050" cy="2783205"/>
            <a:chOff x="5387589" y="2238755"/>
            <a:chExt cx="1670050" cy="2783205"/>
          </a:xfrm>
        </p:grpSpPr>
        <p:sp>
          <p:nvSpPr>
            <p:cNvPr id="79" name="object 79"/>
            <p:cNvSpPr/>
            <p:nvPr/>
          </p:nvSpPr>
          <p:spPr>
            <a:xfrm>
              <a:off x="6155436" y="2276855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4" h="864235">
                  <a:moveTo>
                    <a:pt x="0" y="432054"/>
                  </a:moveTo>
                  <a:lnTo>
                    <a:pt x="2535" y="384974"/>
                  </a:lnTo>
                  <a:lnTo>
                    <a:pt x="9964" y="339363"/>
                  </a:lnTo>
                  <a:lnTo>
                    <a:pt x="22024" y="295485"/>
                  </a:lnTo>
                  <a:lnTo>
                    <a:pt x="38452" y="253603"/>
                  </a:lnTo>
                  <a:lnTo>
                    <a:pt x="58984" y="213980"/>
                  </a:lnTo>
                  <a:lnTo>
                    <a:pt x="83356" y="176881"/>
                  </a:lnTo>
                  <a:lnTo>
                    <a:pt x="111305" y="142568"/>
                  </a:lnTo>
                  <a:lnTo>
                    <a:pt x="142568" y="111305"/>
                  </a:lnTo>
                  <a:lnTo>
                    <a:pt x="176881" y="83356"/>
                  </a:lnTo>
                  <a:lnTo>
                    <a:pt x="213980" y="58984"/>
                  </a:lnTo>
                  <a:lnTo>
                    <a:pt x="253603" y="38452"/>
                  </a:lnTo>
                  <a:lnTo>
                    <a:pt x="295485" y="22024"/>
                  </a:lnTo>
                  <a:lnTo>
                    <a:pt x="339363" y="9964"/>
                  </a:lnTo>
                  <a:lnTo>
                    <a:pt x="384974" y="2535"/>
                  </a:lnTo>
                  <a:lnTo>
                    <a:pt x="432054" y="0"/>
                  </a:lnTo>
                  <a:lnTo>
                    <a:pt x="479133" y="2535"/>
                  </a:lnTo>
                  <a:lnTo>
                    <a:pt x="524744" y="9964"/>
                  </a:lnTo>
                  <a:lnTo>
                    <a:pt x="568622" y="22024"/>
                  </a:lnTo>
                  <a:lnTo>
                    <a:pt x="610504" y="38452"/>
                  </a:lnTo>
                  <a:lnTo>
                    <a:pt x="650127" y="58984"/>
                  </a:lnTo>
                  <a:lnTo>
                    <a:pt x="687226" y="83356"/>
                  </a:lnTo>
                  <a:lnTo>
                    <a:pt x="721539" y="111305"/>
                  </a:lnTo>
                  <a:lnTo>
                    <a:pt x="752802" y="142568"/>
                  </a:lnTo>
                  <a:lnTo>
                    <a:pt x="780751" y="176881"/>
                  </a:lnTo>
                  <a:lnTo>
                    <a:pt x="805123" y="213980"/>
                  </a:lnTo>
                  <a:lnTo>
                    <a:pt x="825655" y="253603"/>
                  </a:lnTo>
                  <a:lnTo>
                    <a:pt x="842083" y="295485"/>
                  </a:lnTo>
                  <a:lnTo>
                    <a:pt x="854143" y="339363"/>
                  </a:lnTo>
                  <a:lnTo>
                    <a:pt x="861572" y="384974"/>
                  </a:lnTo>
                  <a:lnTo>
                    <a:pt x="864108" y="432054"/>
                  </a:lnTo>
                  <a:lnTo>
                    <a:pt x="861572" y="479133"/>
                  </a:lnTo>
                  <a:lnTo>
                    <a:pt x="854143" y="524744"/>
                  </a:lnTo>
                  <a:lnTo>
                    <a:pt x="842083" y="568622"/>
                  </a:lnTo>
                  <a:lnTo>
                    <a:pt x="825655" y="610504"/>
                  </a:lnTo>
                  <a:lnTo>
                    <a:pt x="805123" y="650127"/>
                  </a:lnTo>
                  <a:lnTo>
                    <a:pt x="780751" y="687226"/>
                  </a:lnTo>
                  <a:lnTo>
                    <a:pt x="752802" y="721539"/>
                  </a:lnTo>
                  <a:lnTo>
                    <a:pt x="721539" y="752802"/>
                  </a:lnTo>
                  <a:lnTo>
                    <a:pt x="687226" y="780751"/>
                  </a:lnTo>
                  <a:lnTo>
                    <a:pt x="650127" y="805123"/>
                  </a:lnTo>
                  <a:lnTo>
                    <a:pt x="610504" y="825655"/>
                  </a:lnTo>
                  <a:lnTo>
                    <a:pt x="568622" y="842083"/>
                  </a:lnTo>
                  <a:lnTo>
                    <a:pt x="524744" y="854143"/>
                  </a:lnTo>
                  <a:lnTo>
                    <a:pt x="479133" y="861572"/>
                  </a:lnTo>
                  <a:lnTo>
                    <a:pt x="432054" y="864108"/>
                  </a:lnTo>
                  <a:lnTo>
                    <a:pt x="384974" y="861572"/>
                  </a:lnTo>
                  <a:lnTo>
                    <a:pt x="339363" y="854143"/>
                  </a:lnTo>
                  <a:lnTo>
                    <a:pt x="295485" y="842083"/>
                  </a:lnTo>
                  <a:lnTo>
                    <a:pt x="253603" y="825655"/>
                  </a:lnTo>
                  <a:lnTo>
                    <a:pt x="213980" y="805123"/>
                  </a:lnTo>
                  <a:lnTo>
                    <a:pt x="176881" y="780751"/>
                  </a:lnTo>
                  <a:lnTo>
                    <a:pt x="142568" y="752802"/>
                  </a:lnTo>
                  <a:lnTo>
                    <a:pt x="111305" y="721539"/>
                  </a:lnTo>
                  <a:lnTo>
                    <a:pt x="83356" y="687226"/>
                  </a:lnTo>
                  <a:lnTo>
                    <a:pt x="58984" y="650127"/>
                  </a:lnTo>
                  <a:lnTo>
                    <a:pt x="38452" y="610504"/>
                  </a:lnTo>
                  <a:lnTo>
                    <a:pt x="22024" y="568622"/>
                  </a:lnTo>
                  <a:lnTo>
                    <a:pt x="9964" y="524744"/>
                  </a:lnTo>
                  <a:lnTo>
                    <a:pt x="2535" y="479133"/>
                  </a:lnTo>
                  <a:lnTo>
                    <a:pt x="0" y="432054"/>
                  </a:lnTo>
                  <a:close/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00802" y="3231261"/>
              <a:ext cx="1184910" cy="1777364"/>
            </a:xfrm>
            <a:custGeom>
              <a:avLst/>
              <a:gdLst/>
              <a:ahLst/>
              <a:cxnLst/>
              <a:rect l="l" t="t" r="r" b="b"/>
              <a:pathLst>
                <a:path w="1184909" h="1777364">
                  <a:moveTo>
                    <a:pt x="792226" y="0"/>
                  </a:moveTo>
                  <a:lnTo>
                    <a:pt x="196215" y="1294384"/>
                  </a:lnTo>
                  <a:lnTo>
                    <a:pt x="0" y="1204087"/>
                  </a:lnTo>
                  <a:lnTo>
                    <a:pt x="211709" y="1777111"/>
                  </a:lnTo>
                  <a:lnTo>
                    <a:pt x="784860" y="1565402"/>
                  </a:lnTo>
                  <a:lnTo>
                    <a:pt x="588645" y="1475105"/>
                  </a:lnTo>
                  <a:lnTo>
                    <a:pt x="1184656" y="180721"/>
                  </a:lnTo>
                  <a:lnTo>
                    <a:pt x="79222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0802" y="3231261"/>
              <a:ext cx="1184910" cy="1777364"/>
            </a:xfrm>
            <a:custGeom>
              <a:avLst/>
              <a:gdLst/>
              <a:ahLst/>
              <a:cxnLst/>
              <a:rect l="l" t="t" r="r" b="b"/>
              <a:pathLst>
                <a:path w="1184909" h="1777364">
                  <a:moveTo>
                    <a:pt x="1184656" y="180721"/>
                  </a:moveTo>
                  <a:lnTo>
                    <a:pt x="588645" y="1475105"/>
                  </a:lnTo>
                  <a:lnTo>
                    <a:pt x="784860" y="1565402"/>
                  </a:lnTo>
                  <a:lnTo>
                    <a:pt x="211709" y="1777111"/>
                  </a:lnTo>
                  <a:lnTo>
                    <a:pt x="0" y="1204087"/>
                  </a:lnTo>
                  <a:lnTo>
                    <a:pt x="196215" y="1294384"/>
                  </a:lnTo>
                  <a:lnTo>
                    <a:pt x="792226" y="0"/>
                  </a:lnTo>
                  <a:lnTo>
                    <a:pt x="1184656" y="180721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1E94E-A91D-206E-6863-F8CEAF80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E3D373-A246-FB4A-FAA7-500F1789A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threads</a:t>
            </a:r>
            <a:endParaRPr spc="-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13A02CF-34A9-CF94-8F95-7851CA7CF7BB}"/>
              </a:ext>
            </a:extLst>
          </p:cNvPr>
          <p:cNvSpPr txBox="1"/>
          <p:nvPr/>
        </p:nvSpPr>
        <p:spPr>
          <a:xfrm>
            <a:off x="1371600" y="3457355"/>
            <a:ext cx="3197861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39139-E154-92C6-842E-EE2CCCAC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39240"/>
            <a:ext cx="4013377" cy="131161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C0C4AEE-23E8-86F0-E976-07D7A7B7BA62}"/>
              </a:ext>
            </a:extLst>
          </p:cNvPr>
          <p:cNvSpPr txBox="1"/>
          <p:nvPr/>
        </p:nvSpPr>
        <p:spPr>
          <a:xfrm>
            <a:off x="6130119" y="3429000"/>
            <a:ext cx="4461681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__global__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func1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int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threadIdx.x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2C24-BD33-AE15-3AEF-6017B4F1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F9E879-5A66-2FB6-6945-D9EC0EE3F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threads</a:t>
            </a:r>
            <a:endParaRPr spc="-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76A3B0-30E1-02FE-78E4-4E5AA2A6E646}"/>
              </a:ext>
            </a:extLst>
          </p:cNvPr>
          <p:cNvSpPr txBox="1"/>
          <p:nvPr/>
        </p:nvSpPr>
        <p:spPr>
          <a:xfrm>
            <a:off x="457200" y="3457355"/>
            <a:ext cx="5334000" cy="22622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dim3 </a:t>
            </a:r>
            <a:r>
              <a:rPr lang="en-US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threadsperblock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(5,2);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1,threadsperblock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A843A8C-4506-CFB1-7CF2-1060BFAECEFC}"/>
              </a:ext>
            </a:extLst>
          </p:cNvPr>
          <p:cNvSpPr txBox="1"/>
          <p:nvPr/>
        </p:nvSpPr>
        <p:spPr>
          <a:xfrm>
            <a:off x="6629400" y="3429000"/>
            <a:ext cx="4461681" cy="22622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__global__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func1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int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threadIdx.x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int ty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threadIdx.y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7C6E-DD5E-B441-27E9-1C25CB32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15237"/>
            <a:ext cx="2161682" cy="17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7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9A28-B1DF-3561-D5E7-DA5AD01F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1B5402-D964-B681-CBF9-D31C0C4540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Cuda: threads</a:t>
            </a:r>
            <a:endParaRPr spc="-7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175C1F-0E66-09E0-6286-7922E22C4D4C}"/>
              </a:ext>
            </a:extLst>
          </p:cNvPr>
          <p:cNvSpPr txBox="1"/>
          <p:nvPr/>
        </p:nvSpPr>
        <p:spPr>
          <a:xfrm>
            <a:off x="457200" y="3457355"/>
            <a:ext cx="5334000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main()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func1&lt;&lt;&lt;</a:t>
            </a:r>
            <a:r>
              <a:rPr lang="en-US" sz="20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3,5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();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4339091-7D4B-DA16-1DBB-1313F2E7D9C5}"/>
              </a:ext>
            </a:extLst>
          </p:cNvPr>
          <p:cNvSpPr txBox="1"/>
          <p:nvPr/>
        </p:nvSpPr>
        <p:spPr>
          <a:xfrm>
            <a:off x="6629400" y="3429000"/>
            <a:ext cx="4461681" cy="188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__global__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func1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int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=??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622300" marR="5080" indent="-609600">
              <a:lnSpc>
                <a:spcPct val="120100"/>
              </a:lnSpc>
              <a:spcBef>
                <a:spcPts val="95"/>
              </a:spcBef>
              <a:tabLst>
                <a:tab pos="774700" algn="l"/>
                <a:tab pos="1841500" algn="l"/>
                <a:tab pos="2603500" algn="l"/>
                <a:tab pos="3060700" algn="l"/>
                <a:tab pos="3822700" algn="l"/>
                <a:tab pos="3975100" algn="l"/>
                <a:tab pos="4584700" algn="l"/>
                <a:tab pos="5041900" algn="l"/>
                <a:tab pos="5499100" algn="l"/>
                <a:tab pos="6565900" algn="l"/>
                <a:tab pos="7023100" algn="l"/>
                <a:tab pos="8089900" algn="l"/>
                <a:tab pos="8547100" algn="l"/>
              </a:tabLst>
            </a:pP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CC321-5EA2-547E-7F2F-2ABDD4EC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39"/>
          <a:stretch/>
        </p:blipFill>
        <p:spPr>
          <a:xfrm>
            <a:off x="3048000" y="1371600"/>
            <a:ext cx="5486400" cy="1610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0DD31-AB4E-2E26-DF58-CB58A8A26FAF}"/>
              </a:ext>
            </a:extLst>
          </p:cNvPr>
          <p:cNvSpPr txBox="1"/>
          <p:nvPr/>
        </p:nvSpPr>
        <p:spPr>
          <a:xfrm>
            <a:off x="5334000" y="5432828"/>
            <a:ext cx="6290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5580">
              <a:spcBef>
                <a:spcPts val="400"/>
              </a:spcBef>
              <a:tabLst>
                <a:tab pos="2536825" algn="l"/>
                <a:tab pos="2961640" algn="l"/>
                <a:tab pos="5301615" algn="l"/>
                <a:tab pos="5726430" algn="l"/>
              </a:tabLst>
            </a:pPr>
            <a:r>
              <a:rPr lang="en-GB" sz="2000" b="1" spc="-10" dirty="0" err="1">
                <a:latin typeface="Courier New"/>
                <a:cs typeface="Courier New"/>
              </a:rPr>
              <a:t>blockDim</a:t>
            </a:r>
            <a:r>
              <a:rPr lang="en-GB" sz="1800" b="1" spc="-10" dirty="0" err="1">
                <a:latin typeface="Courier New"/>
                <a:cs typeface="Courier New"/>
              </a:rPr>
              <a:t>.x</a:t>
            </a:r>
            <a:r>
              <a:rPr lang="en-GB" sz="1800" b="1" spc="-10" dirty="0">
                <a:latin typeface="Courier New"/>
                <a:cs typeface="Courier New"/>
              </a:rPr>
              <a:t> </a:t>
            </a:r>
            <a:r>
              <a:rPr lang="en-GB" sz="1800" b="1" spc="-50" dirty="0">
                <a:latin typeface="Courier New"/>
                <a:cs typeface="Courier New"/>
              </a:rPr>
              <a:t>* </a:t>
            </a:r>
            <a:r>
              <a:rPr lang="en-GB" sz="1800" b="1" spc="-10" dirty="0" err="1">
                <a:latin typeface="Courier New"/>
                <a:cs typeface="Courier New"/>
              </a:rPr>
              <a:t>blockIdx.x</a:t>
            </a:r>
            <a:r>
              <a:rPr lang="en-GB" b="1" spc="-10" dirty="0">
                <a:latin typeface="Times New Roman"/>
                <a:cs typeface="Times New Roman"/>
              </a:rPr>
              <a:t> </a:t>
            </a:r>
            <a:r>
              <a:rPr lang="en-GB" sz="1800" b="1" spc="-50" dirty="0">
                <a:latin typeface="Courier New"/>
                <a:cs typeface="Courier New"/>
              </a:rPr>
              <a:t>+</a:t>
            </a:r>
            <a:r>
              <a:rPr lang="en-GB" b="1" spc="-50" dirty="0">
                <a:latin typeface="Times New Roman"/>
                <a:cs typeface="Times New Roman"/>
              </a:rPr>
              <a:t> </a:t>
            </a:r>
            <a:r>
              <a:rPr lang="en-GB" sz="1800" b="1" spc="-10" dirty="0" err="1">
                <a:latin typeface="Courier New"/>
                <a:cs typeface="Courier New"/>
              </a:rPr>
              <a:t>threadIdx.x</a:t>
            </a:r>
            <a:r>
              <a:rPr lang="en-GB" sz="1800" b="1" spc="-10" dirty="0">
                <a:latin typeface="Courier New"/>
                <a:cs typeface="Courier New"/>
              </a:rPr>
              <a:t>;</a:t>
            </a:r>
            <a:endParaRPr lang="en-GB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95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77C1-CBD3-F872-6180-3170A2B2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9DC17D-0924-F52A-1B17-AE61881ED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3992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50" dirty="0"/>
              <a:t>Kernel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30C877-5E8A-B4CB-A376-3E3326A1098E}"/>
              </a:ext>
            </a:extLst>
          </p:cNvPr>
          <p:cNvSpPr txBox="1"/>
          <p:nvPr/>
        </p:nvSpPr>
        <p:spPr>
          <a:xfrm>
            <a:off x="1066800" y="2057400"/>
            <a:ext cx="10744200" cy="335373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r>
              <a:rPr sz="2400" b="1" spc="-25" dirty="0">
                <a:latin typeface="+mj-lt"/>
                <a:cs typeface="Courier New"/>
              </a:rPr>
              <a:t>//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latin typeface="+mj-lt"/>
                <a:cs typeface="Courier New"/>
              </a:rPr>
              <a:t>compute</a:t>
            </a:r>
            <a:r>
              <a:rPr lang="en-US" sz="2400" b="1" spc="-10" dirty="0">
                <a:latin typeface="+mj-lt"/>
                <a:cs typeface="Times New Roman"/>
              </a:rPr>
              <a:t>  </a:t>
            </a:r>
            <a:r>
              <a:rPr sz="2400" b="1" spc="-50" dirty="0">
                <a:latin typeface="+mj-lt"/>
                <a:cs typeface="Courier New"/>
              </a:rPr>
              <a:t>c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sz="2400" b="1" spc="-50" dirty="0">
                <a:latin typeface="+mj-lt"/>
                <a:cs typeface="Courier New"/>
              </a:rPr>
              <a:t>=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sz="2400" b="1" spc="-50" dirty="0">
                <a:latin typeface="+mj-lt"/>
                <a:cs typeface="Courier New"/>
              </a:rPr>
              <a:t>a</a:t>
            </a:r>
            <a:r>
              <a:rPr lang="en-US" sz="2400" b="1" spc="-50" dirty="0">
                <a:latin typeface="+mj-lt"/>
                <a:cs typeface="Times New Roman"/>
              </a:rPr>
              <a:t> </a:t>
            </a:r>
            <a:r>
              <a:rPr lang="en-NL" sz="2400" b="1" spc="-50" dirty="0">
                <a:latin typeface="+mj-lt"/>
                <a:cs typeface="Courier New"/>
              </a:rPr>
              <a:t>++</a:t>
            </a:r>
            <a:endParaRPr lang="en-US" sz="2400" dirty="0">
              <a:latin typeface="+mj-lt"/>
              <a:cs typeface="Times New Roman"/>
            </a:endParaRPr>
          </a:p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r>
              <a:rPr sz="2400" b="1" spc="-25" dirty="0">
                <a:latin typeface="+mj-lt"/>
                <a:cs typeface="Courier New"/>
              </a:rPr>
              <a:t>//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20" dirty="0">
                <a:latin typeface="+mj-lt"/>
                <a:cs typeface="Courier New"/>
              </a:rPr>
              <a:t>each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+mj-lt"/>
                <a:cs typeface="Courier New"/>
              </a:rPr>
              <a:t>thread</a:t>
            </a:r>
            <a:r>
              <a:rPr sz="2400" dirty="0">
                <a:solidFill>
                  <a:srgbClr val="FF0000"/>
                </a:solidFill>
                <a:latin typeface="+mj-lt"/>
                <a:cs typeface="Times New Roman"/>
              </a:rPr>
              <a:t>	</a:t>
            </a:r>
            <a:r>
              <a:rPr sz="2400" b="1" spc="-10" dirty="0">
                <a:latin typeface="+mj-lt"/>
                <a:cs typeface="Courier New"/>
              </a:rPr>
              <a:t>performs</a:t>
            </a:r>
            <a:r>
              <a:rPr sz="2400" dirty="0">
                <a:latin typeface="+mj-lt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+mj-lt"/>
                <a:cs typeface="Courier New"/>
              </a:rPr>
              <a:t>one</a:t>
            </a:r>
            <a:r>
              <a:rPr lang="en-US" sz="2400" b="1" spc="-10" dirty="0">
                <a:solidFill>
                  <a:srgbClr val="FF0000"/>
                </a:solidFill>
                <a:latin typeface="+mj-lt"/>
                <a:cs typeface="Courier New"/>
              </a:rPr>
              <a:t> increment</a:t>
            </a:r>
          </a:p>
          <a:p>
            <a:pPr marL="12700">
              <a:spcBef>
                <a:spcPts val="400"/>
              </a:spcBef>
              <a:tabLst>
                <a:tab pos="423545" algn="l"/>
                <a:tab pos="1517015" algn="l"/>
                <a:tab pos="2475230" algn="l"/>
                <a:tab pos="3021330" algn="l"/>
                <a:tab pos="3295650" algn="l"/>
                <a:tab pos="3569970" algn="l"/>
                <a:tab pos="3842385" algn="l"/>
                <a:tab pos="4116704" algn="l"/>
              </a:tabLst>
            </a:pPr>
            <a:endParaRPr sz="2400" b="1" spc="-10" dirty="0">
              <a:solidFill>
                <a:srgbClr val="FF0000"/>
              </a:solidFill>
              <a:latin typeface="+mj-lt"/>
              <a:cs typeface="Courier New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sz="2400" b="1" spc="-20" dirty="0">
                <a:latin typeface="Courier New"/>
                <a:cs typeface="Courier New"/>
              </a:rPr>
              <a:t>void</a:t>
            </a:r>
            <a:r>
              <a:rPr lang="en-US" sz="2400" b="1" spc="-20" dirty="0">
                <a:latin typeface="Times New Roman"/>
                <a:cs typeface="Times New Roman"/>
              </a:rPr>
              <a:t>  </a:t>
            </a:r>
            <a:r>
              <a:rPr lang="en-US" sz="2400" b="1" spc="-10" dirty="0">
                <a:latin typeface="Courier New"/>
                <a:cs typeface="Courier New"/>
              </a:rPr>
              <a:t>increment</a:t>
            </a:r>
            <a:r>
              <a:rPr sz="2400" b="1" spc="-10" dirty="0">
                <a:latin typeface="Courier New"/>
                <a:cs typeface="Courier New"/>
              </a:rPr>
              <a:t>(</a:t>
            </a:r>
            <a:r>
              <a:rPr lang="en-US" sz="2400" b="1" spc="-10" dirty="0">
                <a:latin typeface="Courier New"/>
                <a:cs typeface="Courier New"/>
              </a:rPr>
              <a:t>int </a:t>
            </a:r>
            <a:r>
              <a:rPr sz="2400" b="1" spc="-10" dirty="0">
                <a:latin typeface="Courier New"/>
                <a:cs typeface="Courier New"/>
              </a:rPr>
              <a:t>*</a:t>
            </a:r>
            <a:r>
              <a:rPr sz="2400" b="1" spc="-25" dirty="0">
                <a:latin typeface="Courier New"/>
                <a:cs typeface="Courier New"/>
              </a:rPr>
              <a:t>A,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lang="en-US" sz="2400" b="1" spc="-10" dirty="0">
                <a:latin typeface="Courier New"/>
                <a:cs typeface="Courier New"/>
              </a:rPr>
              <a:t>int </a:t>
            </a:r>
            <a:r>
              <a:rPr sz="2400" b="1" spc="-10" dirty="0">
                <a:latin typeface="Courier New"/>
                <a:cs typeface="Courier New"/>
              </a:rPr>
              <a:t>*</a:t>
            </a:r>
            <a:r>
              <a:rPr sz="2400" b="1" spc="-25" dirty="0">
                <a:latin typeface="Courier New"/>
                <a:cs typeface="Courier New"/>
              </a:rPr>
              <a:t>C)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lang="en-US" sz="2400" b="1" spc="-50" dirty="0">
              <a:latin typeface="Courier New"/>
              <a:cs typeface="Courier New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r>
              <a:rPr lang="en-NL" sz="2400" b="1" spc="-50" dirty="0">
                <a:latin typeface="Courier New"/>
                <a:cs typeface="Courier New"/>
              </a:rPr>
              <a:t>			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sz="2400" b="1" spc="-5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GB"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en-GB" sz="2400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threadIdx.x</a:t>
            </a:r>
            <a:r>
              <a:rPr lang="en-GB"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lang="en-GB" sz="2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GB" sz="2400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blockDim.x</a:t>
            </a:r>
            <a:r>
              <a:rPr lang="en-GB"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sz="2400" b="1" spc="-5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GB"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sz="2400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blockIdx.x</a:t>
            </a:r>
            <a:r>
              <a:rPr lang="en-GB"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lang="en-GB" sz="2400" dirty="0">
              <a:latin typeface="Courier New"/>
              <a:cs typeface="Courier New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endParaRPr lang="en-US" sz="2400" b="1" spc="-5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60070" marR="5080" indent="-548005">
              <a:lnSpc>
                <a:spcPct val="113900"/>
              </a:lnSpc>
              <a:spcBef>
                <a:spcPts val="10"/>
              </a:spcBef>
              <a:tabLst>
                <a:tab pos="286385" algn="l"/>
                <a:tab pos="1105535" algn="l"/>
                <a:tab pos="1377950" algn="l"/>
                <a:tab pos="1511935" algn="l"/>
                <a:tab pos="1651000" algn="l"/>
                <a:tab pos="2197100" algn="l"/>
                <a:tab pos="4653280" algn="l"/>
                <a:tab pos="5063490" algn="l"/>
                <a:tab pos="6017260" algn="l"/>
                <a:tab pos="6426835" algn="l"/>
                <a:tab pos="7382509" algn="l"/>
                <a:tab pos="7792084" algn="l"/>
              </a:tabLst>
            </a:pPr>
            <a:r>
              <a:rPr lang="en-US" sz="2400" b="1" spc="-20" dirty="0">
                <a:latin typeface="Courier New"/>
                <a:cs typeface="Courier New"/>
              </a:rPr>
              <a:t>			</a:t>
            </a:r>
            <a:r>
              <a:rPr sz="2400" b="1" spc="-20" dirty="0">
                <a:latin typeface="Courier New"/>
                <a:cs typeface="Courier New"/>
              </a:rPr>
              <a:t>C[i]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=</a:t>
            </a:r>
            <a:r>
              <a:rPr lang="en-US" sz="2400" b="1" spc="-50" dirty="0">
                <a:latin typeface="Times New Roman"/>
                <a:cs typeface="Times New Roman"/>
              </a:rPr>
              <a:t>    </a:t>
            </a:r>
            <a:r>
              <a:rPr sz="2400" b="1" spc="-20" dirty="0">
                <a:latin typeface="Courier New"/>
                <a:cs typeface="Courier New"/>
              </a:rPr>
              <a:t>A[</a:t>
            </a:r>
            <a:r>
              <a:rPr sz="2400" b="1" spc="-20" dirty="0" err="1">
                <a:latin typeface="Courier New"/>
                <a:cs typeface="Courier New"/>
              </a:rPr>
              <a:t>i</a:t>
            </a:r>
            <a:r>
              <a:rPr sz="2400" b="1" spc="-20" dirty="0">
                <a:latin typeface="Courier New"/>
                <a:cs typeface="Courier New"/>
              </a:rPr>
              <a:t>]</a:t>
            </a:r>
            <a:r>
              <a:rPr lang="en-NL" sz="2400" b="1" spc="-50" dirty="0">
                <a:latin typeface="+mj-lt"/>
                <a:cs typeface="Courier New"/>
              </a:rPr>
              <a:t> ++</a:t>
            </a:r>
            <a:r>
              <a:rPr sz="2400" b="1" spc="-10" dirty="0">
                <a:latin typeface="Courier New"/>
                <a:cs typeface="Courier New"/>
              </a:rPr>
              <a:t>;</a:t>
            </a:r>
            <a:endParaRPr sz="2400" dirty="0">
              <a:latin typeface="Courier New"/>
              <a:cs typeface="Courier New"/>
            </a:endParaRPr>
          </a:p>
          <a:p>
            <a:pPr marL="12700">
              <a:spcBef>
                <a:spcPts val="300"/>
              </a:spcBef>
            </a:pP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1411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4" dirty="0"/>
              <a:t>Graphics</a:t>
            </a:r>
            <a:r>
              <a:rPr spc="-150" dirty="0"/>
              <a:t> </a:t>
            </a:r>
            <a:r>
              <a:rPr spc="-25" dirty="0"/>
              <a:t>now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133600"/>
            <a:ext cx="9144000" cy="45719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2666" y="1548348"/>
            <a:ext cx="8674735" cy="1890395"/>
            <a:chOff x="298665" y="1548347"/>
            <a:chExt cx="8674735" cy="1890395"/>
          </a:xfrm>
        </p:grpSpPr>
        <p:sp>
          <p:nvSpPr>
            <p:cNvPr id="3" name="object 3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8656320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8656320" y="1871472"/>
                  </a:lnTo>
                  <a:lnTo>
                    <a:pt x="865632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0" y="1871472"/>
                  </a:moveTo>
                  <a:lnTo>
                    <a:pt x="8656320" y="1871472"/>
                  </a:lnTo>
                  <a:lnTo>
                    <a:pt x="8656320" y="0"/>
                  </a:lnTo>
                  <a:lnTo>
                    <a:pt x="0" y="0"/>
                  </a:lnTo>
                  <a:lnTo>
                    <a:pt x="0" y="1871472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819619" y="3563078"/>
            <a:ext cx="8677910" cy="2898775"/>
            <a:chOff x="295619" y="3563077"/>
            <a:chExt cx="8677910" cy="2898775"/>
          </a:xfrm>
        </p:grpSpPr>
        <p:sp>
          <p:nvSpPr>
            <p:cNvPr id="6" name="object 6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8659368" y="0"/>
                  </a:moveTo>
                  <a:lnTo>
                    <a:pt x="0" y="0"/>
                  </a:lnTo>
                  <a:lnTo>
                    <a:pt x="0" y="2880360"/>
                  </a:lnTo>
                  <a:lnTo>
                    <a:pt x="8659368" y="2880360"/>
                  </a:lnTo>
                  <a:lnTo>
                    <a:pt x="865936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0" y="2880360"/>
                  </a:moveTo>
                  <a:lnTo>
                    <a:pt x="8659368" y="2880360"/>
                  </a:lnTo>
                  <a:lnTo>
                    <a:pt x="8659368" y="0"/>
                  </a:lnTo>
                  <a:lnTo>
                    <a:pt x="0" y="0"/>
                  </a:lnTo>
                  <a:lnTo>
                    <a:pt x="0" y="2880360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</a:t>
            </a:r>
            <a:r>
              <a:rPr spc="-185" dirty="0"/>
              <a:t>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110" dirty="0"/>
              <a:t>Launch</a:t>
            </a:r>
            <a:r>
              <a:rPr spc="-170" dirty="0"/>
              <a:t> </a:t>
            </a:r>
            <a:r>
              <a:rPr spc="-30" dirty="0"/>
              <a:t>kernel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64107" y="3711702"/>
            <a:ext cx="6020435" cy="12757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  <a:tabLst>
                <a:tab pos="546735" algn="l"/>
                <a:tab pos="150050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main()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320040" marR="1508125" indent="-45720">
              <a:lnSpc>
                <a:spcPct val="113900"/>
              </a:lnSpc>
              <a:tabLst>
                <a:tab pos="592455" algn="l"/>
                <a:tab pos="682625" algn="l"/>
                <a:tab pos="865505" algn="l"/>
                <a:tab pos="2730500" algn="l"/>
                <a:tab pos="3411220" algn="l"/>
                <a:tab pos="409384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	</a:t>
            </a:r>
            <a:r>
              <a:rPr b="1" spc="-10" dirty="0">
                <a:latin typeface="Courier New"/>
                <a:cs typeface="Courier New"/>
              </a:rPr>
              <a:t>initialization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b="1" spc="-50" dirty="0">
                <a:latin typeface="Courier New"/>
                <a:cs typeface="Courier New"/>
              </a:rPr>
              <a:t>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5120;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1638935" algn="l"/>
                <a:tab pos="2458720" algn="l"/>
                <a:tab pos="3412490" algn="l"/>
                <a:tab pos="3822700" algn="l"/>
                <a:tab pos="4368165" algn="l"/>
                <a:tab pos="546163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launch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N/256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blocks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of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threads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each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3221" y="2824048"/>
            <a:ext cx="14770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GPU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5106" y="3688840"/>
            <a:ext cx="14408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Host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4108" y="4960112"/>
            <a:ext cx="8274050" cy="189410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74320">
              <a:spcBef>
                <a:spcPts val="409"/>
              </a:spcBef>
              <a:tabLst>
                <a:tab pos="2183765" algn="l"/>
                <a:tab pos="3138805" algn="l"/>
                <a:tab pos="3684270" algn="l"/>
                <a:tab pos="5461000" algn="l"/>
                <a:tab pos="6687820" algn="l"/>
              </a:tabLst>
            </a:pP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increment</a:t>
            </a:r>
            <a:r>
              <a:rPr lang="en-US" sz="1800" b="1" spc="-10" dirty="0"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&lt;&lt;&lt;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N/256,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256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&gt;&gt;&gt;(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device_A</a:t>
            </a:r>
            <a:r>
              <a:rPr lang="en-GB" b="1" spc="-10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lang="en-GB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device_C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15"/>
              </a:spcBef>
              <a:tabLst>
                <a:tab pos="682625" algn="l"/>
                <a:tab pos="1774825" algn="l"/>
                <a:tab pos="2457450" algn="l"/>
                <a:tab pos="313880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cleanup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300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Courier New"/>
              <a:cs typeface="Courier New"/>
            </a:endParaRPr>
          </a:p>
          <a:p>
            <a:pPr>
              <a:spcBef>
                <a:spcPts val="810"/>
              </a:spcBef>
            </a:pPr>
            <a:endParaRPr dirty="0">
              <a:latin typeface="Courier New"/>
              <a:cs typeface="Courier New"/>
            </a:endParaRPr>
          </a:p>
          <a:p>
            <a:pPr marR="5080" algn="r"/>
            <a:r>
              <a:rPr dirty="0">
                <a:latin typeface="Arial"/>
                <a:cs typeface="Arial"/>
              </a:rPr>
              <a:t>(in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10" dirty="0">
                <a:latin typeface="Arial"/>
                <a:cs typeface="Arial"/>
              </a:rPr>
              <a:t>file)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B6B704B-36AE-1BE5-5B6C-D8F1050838EC}"/>
              </a:ext>
            </a:extLst>
          </p:cNvPr>
          <p:cNvSpPr txBox="1"/>
          <p:nvPr/>
        </p:nvSpPr>
        <p:spPr>
          <a:xfrm>
            <a:off x="2064106" y="1810379"/>
            <a:ext cx="7929880" cy="131382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b="1" spc="-20" dirty="0">
                <a:latin typeface="Courier New"/>
                <a:cs typeface="Courier New"/>
              </a:rPr>
              <a:t>void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lang="en-US" sz="1800" b="1" spc="-10" dirty="0">
                <a:latin typeface="Courier New"/>
                <a:cs typeface="Courier New"/>
              </a:rPr>
              <a:t> increment</a:t>
            </a:r>
            <a:r>
              <a:rPr b="1" spc="-10" dirty="0">
                <a:latin typeface="Courier New"/>
                <a:cs typeface="Courier New"/>
              </a:rPr>
              <a:t>(</a:t>
            </a:r>
            <a:r>
              <a:rPr lang="en-US" b="1" spc="-10" dirty="0">
                <a:latin typeface="Courier New"/>
                <a:cs typeface="Courier New"/>
              </a:rPr>
              <a:t>int </a:t>
            </a:r>
            <a:r>
              <a:rPr b="1" spc="-10" dirty="0">
                <a:latin typeface="Courier New"/>
                <a:cs typeface="Courier New"/>
              </a:rPr>
              <a:t>*</a:t>
            </a:r>
            <a:r>
              <a:rPr b="1" spc="-25" dirty="0">
                <a:latin typeface="Courier New"/>
                <a:cs typeface="Courier New"/>
              </a:rPr>
              <a:t>A,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lang="en-US" b="1" spc="-10" dirty="0">
                <a:latin typeface="Courier New"/>
                <a:cs typeface="Courier New"/>
              </a:rPr>
              <a:t>int </a:t>
            </a:r>
            <a:r>
              <a:rPr b="1" spc="-10" dirty="0">
                <a:latin typeface="Courier New"/>
                <a:cs typeface="Courier New"/>
              </a:rPr>
              <a:t>*</a:t>
            </a:r>
            <a:r>
              <a:rPr b="1" spc="-25" dirty="0">
                <a:latin typeface="Courier New"/>
                <a:cs typeface="Courier New"/>
              </a:rPr>
              <a:t>C)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r>
              <a:rPr spc="-50" dirty="0">
                <a:latin typeface="Times New Roman"/>
                <a:cs typeface="Times New Roman"/>
              </a:rPr>
              <a:t> </a:t>
            </a:r>
            <a:endParaRPr lang="en-US" spc="-50" dirty="0"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lang="en-NL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threadIdx.x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blockDim.x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blockIdx.x;</a:t>
            </a:r>
            <a:endParaRPr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1229995" algn="l"/>
                <a:tab pos="1500505" algn="l"/>
                <a:tab pos="2184400" algn="l"/>
                <a:tab pos="2458720" algn="l"/>
              </a:tabLst>
            </a:pPr>
            <a:r>
              <a:rPr b="1" spc="-20" dirty="0">
                <a:latin typeface="Courier New"/>
                <a:cs typeface="Courier New"/>
              </a:rPr>
              <a:t>C[i]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A[</a:t>
            </a:r>
            <a:r>
              <a:rPr b="1" spc="-20" dirty="0" err="1">
                <a:latin typeface="Courier New"/>
                <a:cs typeface="Courier New"/>
              </a:rPr>
              <a:t>i</a:t>
            </a:r>
            <a:r>
              <a:rPr b="1" spc="-20" dirty="0">
                <a:latin typeface="Courier New"/>
                <a:cs typeface="Courier New"/>
              </a:rPr>
              <a:t>]</a:t>
            </a:r>
            <a:r>
              <a:rPr lang="en-NL" b="1" spc="-50" dirty="0">
                <a:latin typeface="Courier New"/>
                <a:cs typeface="Courier New"/>
              </a:rPr>
              <a:t>++;</a:t>
            </a:r>
            <a:endParaRPr lang="en-US" b="1" spc="-10"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1229995" algn="l"/>
                <a:tab pos="1500505" algn="l"/>
                <a:tab pos="2184400" algn="l"/>
                <a:tab pos="2458720" algn="l"/>
              </a:tabLst>
            </a:pPr>
            <a:r>
              <a:rPr lang="en-NL" b="1" spc="-1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2666" y="1548348"/>
            <a:ext cx="8674735" cy="1890395"/>
            <a:chOff x="298665" y="1548347"/>
            <a:chExt cx="8674735" cy="1890395"/>
          </a:xfrm>
        </p:grpSpPr>
        <p:sp>
          <p:nvSpPr>
            <p:cNvPr id="3" name="object 3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8656320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8656320" y="1871472"/>
                  </a:lnTo>
                  <a:lnTo>
                    <a:pt x="865632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0" y="1871472"/>
                  </a:moveTo>
                  <a:lnTo>
                    <a:pt x="8656320" y="1871472"/>
                  </a:lnTo>
                  <a:lnTo>
                    <a:pt x="8656320" y="0"/>
                  </a:lnTo>
                  <a:lnTo>
                    <a:pt x="0" y="0"/>
                  </a:lnTo>
                  <a:lnTo>
                    <a:pt x="0" y="1871472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819619" y="3563078"/>
            <a:ext cx="8677910" cy="2898775"/>
            <a:chOff x="295619" y="3563077"/>
            <a:chExt cx="8677910" cy="2898775"/>
          </a:xfrm>
        </p:grpSpPr>
        <p:sp>
          <p:nvSpPr>
            <p:cNvPr id="6" name="object 6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8659368" y="0"/>
                  </a:moveTo>
                  <a:lnTo>
                    <a:pt x="0" y="0"/>
                  </a:lnTo>
                  <a:lnTo>
                    <a:pt x="0" y="2880360"/>
                  </a:lnTo>
                  <a:lnTo>
                    <a:pt x="8659368" y="2880360"/>
                  </a:lnTo>
                  <a:lnTo>
                    <a:pt x="865936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0" y="2880360"/>
                  </a:moveTo>
                  <a:lnTo>
                    <a:pt x="8659368" y="2880360"/>
                  </a:lnTo>
                  <a:lnTo>
                    <a:pt x="8659368" y="0"/>
                  </a:lnTo>
                  <a:lnTo>
                    <a:pt x="0" y="0"/>
                  </a:lnTo>
                  <a:lnTo>
                    <a:pt x="0" y="2880360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</a:t>
            </a:r>
            <a:r>
              <a:rPr spc="-185" dirty="0"/>
              <a:t>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110" dirty="0"/>
              <a:t>Launch</a:t>
            </a:r>
            <a:r>
              <a:rPr spc="-170" dirty="0"/>
              <a:t> </a:t>
            </a:r>
            <a:r>
              <a:rPr spc="-30" dirty="0"/>
              <a:t>kernel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64106" y="1810379"/>
            <a:ext cx="7929880" cy="131382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b="1" spc="-20" dirty="0">
                <a:latin typeface="Courier New"/>
                <a:cs typeface="Courier New"/>
              </a:rPr>
              <a:t>void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lang="en-US" sz="1800" b="1" spc="-10" dirty="0">
                <a:latin typeface="Courier New"/>
                <a:cs typeface="Courier New"/>
              </a:rPr>
              <a:t> increment</a:t>
            </a:r>
            <a:r>
              <a:rPr b="1" spc="-10" dirty="0">
                <a:latin typeface="Courier New"/>
                <a:cs typeface="Courier New"/>
              </a:rPr>
              <a:t>(float*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A,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C)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r>
              <a:rPr spc="-50" dirty="0">
                <a:latin typeface="Times New Roman"/>
                <a:cs typeface="Times New Roman"/>
              </a:rPr>
              <a:t> </a:t>
            </a:r>
            <a:endParaRPr lang="en-US" spc="-50" dirty="0"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lang="en-NL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threadIdx.x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blockDim.x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blockIdx.x;</a:t>
            </a:r>
            <a:endParaRPr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1229995" algn="l"/>
                <a:tab pos="1500505" algn="l"/>
                <a:tab pos="2184400" algn="l"/>
                <a:tab pos="2458720" algn="l"/>
              </a:tabLst>
            </a:pPr>
            <a:r>
              <a:rPr b="1" spc="-20" dirty="0">
                <a:latin typeface="Courier New"/>
                <a:cs typeface="Courier New"/>
              </a:rPr>
              <a:t>C[i]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A[</a:t>
            </a:r>
            <a:r>
              <a:rPr b="1" spc="-20" dirty="0" err="1">
                <a:latin typeface="Courier New"/>
                <a:cs typeface="Courier New"/>
              </a:rPr>
              <a:t>i</a:t>
            </a:r>
            <a:r>
              <a:rPr b="1" spc="-20" dirty="0">
                <a:latin typeface="Courier New"/>
                <a:cs typeface="Courier New"/>
              </a:rPr>
              <a:t>]</a:t>
            </a:r>
            <a:r>
              <a:rPr lang="en-NL" b="1" spc="-50" dirty="0">
                <a:latin typeface="Courier New"/>
                <a:cs typeface="Courier New"/>
              </a:rPr>
              <a:t>++;</a:t>
            </a:r>
            <a:endParaRPr lang="en-US" b="1" spc="-10"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1229995" algn="l"/>
                <a:tab pos="1500505" algn="l"/>
                <a:tab pos="2184400" algn="l"/>
                <a:tab pos="2458720" algn="l"/>
              </a:tabLst>
            </a:pPr>
            <a:r>
              <a:rPr lang="en-NL" b="1" spc="-1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4106" y="3711701"/>
            <a:ext cx="4517390" cy="6502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  <a:tabLst>
                <a:tab pos="546735" algn="l"/>
                <a:tab pos="150050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main()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endParaRPr lang="en-NL" b="1" spc="-50"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2730500" algn="l"/>
                <a:tab pos="3411220" algn="l"/>
                <a:tab pos="4093845" algn="l"/>
              </a:tabLst>
            </a:pPr>
            <a:r>
              <a:rPr lang="en-GB" b="1" spc="-25" dirty="0">
                <a:latin typeface="Courier New"/>
                <a:cs typeface="Courier New"/>
              </a:rPr>
              <a:t>//</a:t>
            </a: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spc="-10" dirty="0">
                <a:latin typeface="Courier New"/>
                <a:cs typeface="Courier New"/>
              </a:rPr>
              <a:t>initialization</a:t>
            </a: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spc="-20" dirty="0">
                <a:latin typeface="Courier New"/>
                <a:cs typeface="Courier New"/>
              </a:rPr>
              <a:t>code</a:t>
            </a: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spc="-20" dirty="0">
                <a:latin typeface="Courier New"/>
                <a:cs typeface="Courier New"/>
              </a:rPr>
              <a:t>here</a:t>
            </a: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spc="-25" dirty="0">
                <a:latin typeface="Courier New"/>
                <a:cs typeface="Courier New"/>
              </a:rPr>
              <a:t>...</a:t>
            </a:r>
            <a:endParaRPr lang="en-GB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3221" y="2824049"/>
            <a:ext cx="14770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GPU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5106" y="3688841"/>
            <a:ext cx="14408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Host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4108" y="4331433"/>
            <a:ext cx="8274050" cy="252312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0040">
              <a:spcBef>
                <a:spcPts val="455"/>
              </a:spcBef>
              <a:tabLst>
                <a:tab pos="624840" algn="l"/>
                <a:tab pos="929640" algn="l"/>
                <a:tab pos="1996439" algn="l"/>
                <a:tab pos="2453640" algn="l"/>
                <a:tab pos="2910840" algn="l"/>
                <a:tab pos="3672840" algn="l"/>
              </a:tabLst>
            </a:pP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5000;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&lt;-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0" dirty="0">
                <a:solidFill>
                  <a:srgbClr val="FF0000"/>
                </a:solidFill>
                <a:latin typeface="Courier New"/>
                <a:cs typeface="Courier New"/>
              </a:rPr>
              <a:t>what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happens?</a:t>
            </a:r>
            <a:endParaRPr sz="2000" dirty="0">
              <a:latin typeface="Courier New"/>
              <a:cs typeface="Courier New"/>
            </a:endParaRPr>
          </a:p>
          <a:p>
            <a:pPr marL="274320">
              <a:spcBef>
                <a:spcPts val="320"/>
              </a:spcBef>
              <a:tabLst>
                <a:tab pos="682625" algn="l"/>
                <a:tab pos="1638935" algn="l"/>
                <a:tab pos="2458720" algn="l"/>
                <a:tab pos="3412490" algn="l"/>
                <a:tab pos="3822700" algn="l"/>
                <a:tab pos="4368165" algn="l"/>
                <a:tab pos="546163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launch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N/256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blocks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of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threads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each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2183765" algn="l"/>
                <a:tab pos="3138805" algn="l"/>
                <a:tab pos="3684270" algn="l"/>
                <a:tab pos="5461000" algn="l"/>
                <a:tab pos="6687820" algn="l"/>
              </a:tabLst>
            </a:pP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increment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&lt;&lt;&lt;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N/256,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256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&gt;&gt;&gt;(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device_A</a:t>
            </a:r>
            <a:r>
              <a:rPr lang="en-GB" b="1" spc="-10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lang="en-GB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device_C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1774825" algn="l"/>
                <a:tab pos="2457450" algn="l"/>
                <a:tab pos="313880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cleanup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315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dirty="0">
              <a:latin typeface="Courier New"/>
              <a:cs typeface="Courier New"/>
            </a:endParaRPr>
          </a:p>
          <a:p>
            <a:pPr marR="5080" algn="r"/>
            <a:r>
              <a:rPr dirty="0">
                <a:latin typeface="Arial"/>
                <a:cs typeface="Arial"/>
              </a:rPr>
              <a:t>(in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10" dirty="0">
                <a:latin typeface="Arial"/>
                <a:cs typeface="Arial"/>
              </a:rPr>
              <a:t>file)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76E44-B074-D351-65E1-F6B314F5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3200400"/>
            <a:ext cx="5783580" cy="1261884"/>
          </a:xfrm>
        </p:spPr>
        <p:txBody>
          <a:bodyPr/>
          <a:lstStyle/>
          <a:p>
            <a:pPr algn="l"/>
            <a:r>
              <a:rPr lang="en-GB" sz="2800" b="1" dirty="0">
                <a:solidFill>
                  <a:srgbClr val="5B5B5B"/>
                </a:solidFill>
              </a:rPr>
              <a:t>How would you change the kernel execution launch?</a:t>
            </a:r>
            <a:endParaRPr lang="en-NL" sz="2800" b="1" dirty="0">
              <a:solidFill>
                <a:srgbClr val="5B5B5B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980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2666" y="1548348"/>
            <a:ext cx="8674735" cy="1890395"/>
            <a:chOff x="298665" y="1548347"/>
            <a:chExt cx="8674735" cy="1890395"/>
          </a:xfrm>
        </p:grpSpPr>
        <p:sp>
          <p:nvSpPr>
            <p:cNvPr id="3" name="object 3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8656320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8656320" y="1871472"/>
                  </a:lnTo>
                  <a:lnTo>
                    <a:pt x="865632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0" y="1871472"/>
                  </a:moveTo>
                  <a:lnTo>
                    <a:pt x="8656320" y="1871472"/>
                  </a:lnTo>
                  <a:lnTo>
                    <a:pt x="8656320" y="0"/>
                  </a:lnTo>
                  <a:lnTo>
                    <a:pt x="0" y="0"/>
                  </a:lnTo>
                  <a:lnTo>
                    <a:pt x="0" y="1871472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819619" y="3563078"/>
            <a:ext cx="8677910" cy="2898775"/>
            <a:chOff x="295619" y="3563077"/>
            <a:chExt cx="8677910" cy="2898775"/>
          </a:xfrm>
        </p:grpSpPr>
        <p:sp>
          <p:nvSpPr>
            <p:cNvPr id="6" name="object 6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8659368" y="0"/>
                  </a:moveTo>
                  <a:lnTo>
                    <a:pt x="0" y="0"/>
                  </a:lnTo>
                  <a:lnTo>
                    <a:pt x="0" y="2880360"/>
                  </a:lnTo>
                  <a:lnTo>
                    <a:pt x="8659368" y="2880360"/>
                  </a:lnTo>
                  <a:lnTo>
                    <a:pt x="865936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0" y="2880360"/>
                  </a:moveTo>
                  <a:lnTo>
                    <a:pt x="8659368" y="2880360"/>
                  </a:lnTo>
                  <a:lnTo>
                    <a:pt x="8659368" y="0"/>
                  </a:lnTo>
                  <a:lnTo>
                    <a:pt x="0" y="0"/>
                  </a:lnTo>
                  <a:lnTo>
                    <a:pt x="0" y="2880360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</a:t>
            </a:r>
            <a:r>
              <a:rPr spc="-185" dirty="0"/>
              <a:t>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110" dirty="0"/>
              <a:t>Launch</a:t>
            </a:r>
            <a:r>
              <a:rPr spc="-170" dirty="0"/>
              <a:t> </a:t>
            </a:r>
            <a:r>
              <a:rPr spc="-30" dirty="0"/>
              <a:t>kernel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64106" y="1520826"/>
            <a:ext cx="7929880" cy="131414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endParaRPr lang="en-US" u="sng" dirty="0">
              <a:solidFill>
                <a:srgbClr val="FF0000"/>
              </a:solidFill>
              <a:uFill>
                <a:solidFill>
                  <a:srgbClr val="FE0000"/>
                </a:solidFill>
              </a:uFill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b="1" spc="-20" dirty="0">
                <a:latin typeface="Courier New"/>
                <a:cs typeface="Courier New"/>
              </a:rPr>
              <a:t>void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800" b="1" spc="-10" dirty="0">
                <a:solidFill>
                  <a:schemeClr val="tx1"/>
                </a:solidFill>
                <a:latin typeface="Courier New"/>
                <a:cs typeface="Courier New"/>
              </a:rPr>
              <a:t>increment</a:t>
            </a:r>
            <a:r>
              <a:rPr b="1" spc="-10" dirty="0">
                <a:latin typeface="Courier New"/>
                <a:cs typeface="Courier New"/>
              </a:rPr>
              <a:t>(float*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A,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C)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r>
              <a:rPr spc="-50" dirty="0">
                <a:latin typeface="Times New Roman"/>
                <a:cs typeface="Times New Roman"/>
              </a:rPr>
              <a:t> </a:t>
            </a:r>
            <a:endParaRPr lang="en-US" spc="-50" dirty="0"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lang="en-NL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threadIdx.x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blockDim.x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blockIdx.x;</a:t>
            </a:r>
            <a:endParaRPr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956944" algn="l"/>
                <a:tab pos="1775460" algn="l"/>
                <a:tab pos="2458720" algn="l"/>
                <a:tab pos="2731135" algn="l"/>
                <a:tab pos="3412490" algn="l"/>
                <a:tab pos="3684904" algn="l"/>
              </a:tabLst>
            </a:pPr>
            <a:r>
              <a:rPr b="1" spc="-20" dirty="0">
                <a:latin typeface="Courier New"/>
                <a:cs typeface="Courier New"/>
              </a:rPr>
              <a:t>C[</a:t>
            </a:r>
            <a:r>
              <a:rPr b="1" spc="-20" dirty="0" err="1">
                <a:latin typeface="Courier New"/>
                <a:cs typeface="Courier New"/>
              </a:rPr>
              <a:t>i</a:t>
            </a:r>
            <a:r>
              <a:rPr b="1" spc="-20" dirty="0">
                <a:latin typeface="Courier New"/>
                <a:cs typeface="Courier New"/>
              </a:rPr>
              <a:t>]</a:t>
            </a:r>
            <a:r>
              <a:rPr lang="en-US" b="1" spc="-20" dirty="0">
                <a:latin typeface="Times New Roman"/>
                <a:cs typeface="Times New Roman"/>
              </a:rPr>
              <a:t> 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lang="en-US" b="1" spc="-50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Courier New"/>
                <a:cs typeface="Courier New"/>
              </a:rPr>
              <a:t>A[</a:t>
            </a:r>
            <a:r>
              <a:rPr b="1" spc="-20" dirty="0" err="1">
                <a:latin typeface="Courier New"/>
                <a:cs typeface="Courier New"/>
              </a:rPr>
              <a:t>i</a:t>
            </a:r>
            <a:r>
              <a:rPr b="1" spc="-20" dirty="0">
                <a:latin typeface="Courier New"/>
                <a:cs typeface="Courier New"/>
              </a:rPr>
              <a:t>]</a:t>
            </a:r>
            <a:r>
              <a:rPr lang="en-US" b="1" spc="-20" dirty="0">
                <a:latin typeface="Courier New"/>
                <a:cs typeface="Courier New"/>
              </a:rPr>
              <a:t>++;</a:t>
            </a:r>
            <a:endParaRPr b="1" spc="-2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4109" y="3122753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4108" y="3711701"/>
            <a:ext cx="4517390" cy="6502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  <a:tabLst>
                <a:tab pos="546735" algn="l"/>
                <a:tab pos="150050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main()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2730500" algn="l"/>
                <a:tab pos="3411220" algn="l"/>
                <a:tab pos="409384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initialization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3221" y="2824049"/>
            <a:ext cx="14770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GPU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5106" y="3688841"/>
            <a:ext cx="14408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Host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4108" y="4331433"/>
            <a:ext cx="8274050" cy="252312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0040">
              <a:spcBef>
                <a:spcPts val="455"/>
              </a:spcBef>
              <a:tabLst>
                <a:tab pos="624840" algn="l"/>
                <a:tab pos="929640" algn="l"/>
                <a:tab pos="1996439" algn="l"/>
                <a:tab pos="2453640" algn="l"/>
                <a:tab pos="2910840" algn="l"/>
                <a:tab pos="3672840" algn="l"/>
              </a:tabLst>
            </a:pP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5000;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&lt;-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0" dirty="0">
                <a:solidFill>
                  <a:srgbClr val="FF0000"/>
                </a:solidFill>
                <a:latin typeface="Courier New"/>
                <a:cs typeface="Courier New"/>
              </a:rPr>
              <a:t>what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happens?</a:t>
            </a:r>
            <a:endParaRPr sz="2000" dirty="0">
              <a:latin typeface="Courier New"/>
              <a:cs typeface="Courier New"/>
            </a:endParaRPr>
          </a:p>
          <a:p>
            <a:pPr marL="274320">
              <a:spcBef>
                <a:spcPts val="320"/>
              </a:spcBef>
              <a:tabLst>
                <a:tab pos="682625" algn="l"/>
                <a:tab pos="1638935" algn="l"/>
                <a:tab pos="2458720" algn="l"/>
                <a:tab pos="3412490" algn="l"/>
                <a:tab pos="3822700" algn="l"/>
                <a:tab pos="4368165" algn="l"/>
                <a:tab pos="546163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launch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N/256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blocks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of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threads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each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2183765" algn="l"/>
                <a:tab pos="3411854" algn="l"/>
                <a:tab pos="3958590" algn="l"/>
                <a:tab pos="5734050" algn="l"/>
                <a:tab pos="6962140" algn="l"/>
              </a:tabLst>
            </a:pP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increment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&lt;&lt;&lt;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N/256+1,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256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&gt;&gt;&gt;(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device_A</a:t>
            </a:r>
            <a:r>
              <a:rPr lang="en-GB" b="1" spc="-10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lang="en-GB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device_C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1774825" algn="l"/>
                <a:tab pos="2457450" algn="l"/>
                <a:tab pos="313880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cleanup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315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dirty="0">
              <a:latin typeface="Courier New"/>
              <a:cs typeface="Courier New"/>
            </a:endParaRPr>
          </a:p>
          <a:p>
            <a:pPr marR="5080" algn="r"/>
            <a:r>
              <a:rPr dirty="0">
                <a:latin typeface="Arial"/>
                <a:cs typeface="Arial"/>
              </a:rPr>
              <a:t>(in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10" dirty="0">
                <a:latin typeface="Arial"/>
                <a:cs typeface="Arial"/>
              </a:rPr>
              <a:t>file)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2A8D0-35BA-41C6-FEA7-F43B80DA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A3882F0-1F38-2D89-2013-48B861B82CDD}"/>
              </a:ext>
            </a:extLst>
          </p:cNvPr>
          <p:cNvGrpSpPr/>
          <p:nvPr/>
        </p:nvGrpSpPr>
        <p:grpSpPr>
          <a:xfrm>
            <a:off x="1822666" y="1548348"/>
            <a:ext cx="8674735" cy="1890395"/>
            <a:chOff x="298665" y="1548347"/>
            <a:chExt cx="8674735" cy="189039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DB90098-3E63-4B39-6FE9-7054D4EFEFED}"/>
                </a:ext>
              </a:extLst>
            </p:cNvPr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8656320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8656320" y="1871472"/>
                  </a:lnTo>
                  <a:lnTo>
                    <a:pt x="865632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836636E-B7A1-C96C-0FA4-5EF74041A233}"/>
                </a:ext>
              </a:extLst>
            </p:cNvPr>
            <p:cNvSpPr/>
            <p:nvPr/>
          </p:nvSpPr>
          <p:spPr>
            <a:xfrm>
              <a:off x="307845" y="1557527"/>
              <a:ext cx="8656320" cy="1871980"/>
            </a:xfrm>
            <a:custGeom>
              <a:avLst/>
              <a:gdLst/>
              <a:ahLst/>
              <a:cxnLst/>
              <a:rect l="l" t="t" r="r" b="b"/>
              <a:pathLst>
                <a:path w="8656320" h="1871979">
                  <a:moveTo>
                    <a:pt x="0" y="1871472"/>
                  </a:moveTo>
                  <a:lnTo>
                    <a:pt x="8656320" y="1871472"/>
                  </a:lnTo>
                  <a:lnTo>
                    <a:pt x="8656320" y="0"/>
                  </a:lnTo>
                  <a:lnTo>
                    <a:pt x="0" y="0"/>
                  </a:lnTo>
                  <a:lnTo>
                    <a:pt x="0" y="1871472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C7E9A4F7-E3D9-A26F-3818-EC21E28B5F8A}"/>
              </a:ext>
            </a:extLst>
          </p:cNvPr>
          <p:cNvGrpSpPr/>
          <p:nvPr/>
        </p:nvGrpSpPr>
        <p:grpSpPr>
          <a:xfrm>
            <a:off x="1819619" y="3563078"/>
            <a:ext cx="8677910" cy="2898775"/>
            <a:chOff x="295619" y="3563077"/>
            <a:chExt cx="8677910" cy="289877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2B5E4BB-F695-35DE-3783-83EA615B74F1}"/>
                </a:ext>
              </a:extLst>
            </p:cNvPr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8659368" y="0"/>
                  </a:moveTo>
                  <a:lnTo>
                    <a:pt x="0" y="0"/>
                  </a:lnTo>
                  <a:lnTo>
                    <a:pt x="0" y="2880360"/>
                  </a:lnTo>
                  <a:lnTo>
                    <a:pt x="8659368" y="2880360"/>
                  </a:lnTo>
                  <a:lnTo>
                    <a:pt x="865936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E0244E0-E3D9-7F2A-10D8-6F3BC7E4890F}"/>
                </a:ext>
              </a:extLst>
            </p:cNvPr>
            <p:cNvSpPr/>
            <p:nvPr/>
          </p:nvSpPr>
          <p:spPr>
            <a:xfrm>
              <a:off x="304800" y="3572257"/>
              <a:ext cx="8659495" cy="2880360"/>
            </a:xfrm>
            <a:custGeom>
              <a:avLst/>
              <a:gdLst/>
              <a:ahLst/>
              <a:cxnLst/>
              <a:rect l="l" t="t" r="r" b="b"/>
              <a:pathLst>
                <a:path w="8659495" h="2880360">
                  <a:moveTo>
                    <a:pt x="0" y="2880360"/>
                  </a:moveTo>
                  <a:lnTo>
                    <a:pt x="8659368" y="2880360"/>
                  </a:lnTo>
                  <a:lnTo>
                    <a:pt x="8659368" y="0"/>
                  </a:lnTo>
                  <a:lnTo>
                    <a:pt x="0" y="0"/>
                  </a:lnTo>
                  <a:lnTo>
                    <a:pt x="0" y="2880360"/>
                  </a:lnTo>
                  <a:close/>
                </a:path>
              </a:pathLst>
            </a:custGeom>
            <a:ln w="18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B15CD3FC-A687-C48B-2A47-01471EC88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140" dirty="0"/>
              <a:t>Increment</a:t>
            </a:r>
            <a:r>
              <a:rPr spc="-185" dirty="0"/>
              <a:t> </a:t>
            </a:r>
            <a:r>
              <a:rPr spc="-100" dirty="0"/>
              <a:t>:</a:t>
            </a:r>
            <a:r>
              <a:rPr spc="-165" dirty="0"/>
              <a:t> </a:t>
            </a:r>
            <a:r>
              <a:rPr spc="-110" dirty="0"/>
              <a:t>Launch</a:t>
            </a:r>
            <a:r>
              <a:rPr spc="-170" dirty="0"/>
              <a:t> </a:t>
            </a:r>
            <a:r>
              <a:rPr spc="-30" dirty="0"/>
              <a:t>kernel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3E5153A-EC58-1AF7-4200-A10829710C38}"/>
              </a:ext>
            </a:extLst>
          </p:cNvPr>
          <p:cNvSpPr txBox="1"/>
          <p:nvPr/>
        </p:nvSpPr>
        <p:spPr>
          <a:xfrm>
            <a:off x="2064106" y="1520826"/>
            <a:ext cx="7929880" cy="131414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endParaRPr lang="en-US" u="sng" dirty="0">
              <a:solidFill>
                <a:srgbClr val="FF0000"/>
              </a:solidFill>
              <a:uFill>
                <a:solidFill>
                  <a:srgbClr val="FE0000"/>
                </a:solidFill>
              </a:uFill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global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cs typeface="Times New Roman"/>
              </a:rPr>
              <a:t>			</a:t>
            </a:r>
            <a:r>
              <a:rPr b="1" spc="-20" dirty="0">
                <a:latin typeface="Courier New"/>
                <a:cs typeface="Courier New"/>
              </a:rPr>
              <a:t>void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800" b="1" spc="-10" dirty="0">
                <a:solidFill>
                  <a:schemeClr val="tx1"/>
                </a:solidFill>
                <a:latin typeface="Courier New"/>
                <a:cs typeface="Courier New"/>
              </a:rPr>
              <a:t>increment</a:t>
            </a:r>
            <a:r>
              <a:rPr b="1" spc="-10" dirty="0">
                <a:latin typeface="Courier New"/>
                <a:cs typeface="Courier New"/>
              </a:rPr>
              <a:t>(float*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A,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float*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C</a:t>
            </a:r>
            <a:r>
              <a:rPr lang="en-US" b="1" spc="-25" dirty="0">
                <a:latin typeface="Courier New"/>
                <a:cs typeface="Courier New"/>
              </a:rPr>
              <a:t>, int N</a:t>
            </a:r>
            <a:r>
              <a:rPr b="1" spc="-25" dirty="0">
                <a:latin typeface="Courier New"/>
                <a:cs typeface="Courier New"/>
              </a:rPr>
              <a:t>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r>
              <a:rPr spc="-50" dirty="0">
                <a:latin typeface="Times New Roman"/>
                <a:cs typeface="Times New Roman"/>
              </a:rPr>
              <a:t> </a:t>
            </a:r>
            <a:endParaRPr lang="en-US" spc="-50" dirty="0">
              <a:latin typeface="Times New Roman"/>
              <a:cs typeface="Times New Roman"/>
            </a:endParaRPr>
          </a:p>
          <a:p>
            <a:pPr marL="547370" marR="5080" indent="-548005">
              <a:lnSpc>
                <a:spcPct val="113900"/>
              </a:lnSpc>
              <a:spcBef>
                <a:spcPts val="15"/>
              </a:spcBef>
              <a:tabLst>
                <a:tab pos="273685" algn="l"/>
                <a:tab pos="1092835" algn="l"/>
                <a:tab pos="1365250" algn="l"/>
                <a:tab pos="1499235" algn="l"/>
                <a:tab pos="1638300" algn="l"/>
                <a:tab pos="2184400" algn="l"/>
                <a:tab pos="3276600" algn="l"/>
                <a:tab pos="3549650" algn="l"/>
                <a:tab pos="4640580" algn="l"/>
                <a:tab pos="5050790" algn="l"/>
                <a:tab pos="5323840" algn="l"/>
                <a:tab pos="6004560" algn="l"/>
                <a:tab pos="6414135" algn="l"/>
                <a:tab pos="7369809" algn="l"/>
                <a:tab pos="7779384" algn="l"/>
              </a:tabLst>
            </a:pPr>
            <a:r>
              <a:rPr lang="en-NL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threadIdx.x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+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blockDim.x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5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blockIdx.x;</a:t>
            </a:r>
            <a:endParaRPr dirty="0">
              <a:latin typeface="Courier New"/>
              <a:cs typeface="Courier New"/>
            </a:endParaRPr>
          </a:p>
          <a:p>
            <a:pPr marL="547370">
              <a:spcBef>
                <a:spcPts val="300"/>
              </a:spcBef>
              <a:tabLst>
                <a:tab pos="956944" algn="l"/>
                <a:tab pos="1775460" algn="l"/>
                <a:tab pos="2458720" algn="l"/>
                <a:tab pos="2731135" algn="l"/>
                <a:tab pos="3412490" algn="l"/>
                <a:tab pos="3684904" algn="l"/>
              </a:tabLst>
            </a:pP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(i&lt;N)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C[i]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A[</a:t>
            </a:r>
            <a:r>
              <a:rPr b="1" spc="-20" dirty="0" err="1">
                <a:latin typeface="Courier New"/>
                <a:cs typeface="Courier New"/>
              </a:rPr>
              <a:t>i</a:t>
            </a:r>
            <a:r>
              <a:rPr b="1" spc="-20" dirty="0">
                <a:latin typeface="Courier New"/>
                <a:cs typeface="Courier New"/>
              </a:rPr>
              <a:t>]</a:t>
            </a:r>
            <a:r>
              <a:rPr lang="en-NL" b="1" spc="-50" dirty="0">
                <a:latin typeface="Courier New"/>
                <a:cs typeface="Courier New"/>
              </a:rPr>
              <a:t>+</a:t>
            </a:r>
            <a:r>
              <a:rPr b="1" spc="-50" dirty="0">
                <a:latin typeface="Courier New"/>
                <a:cs typeface="Courier New"/>
              </a:rPr>
              <a:t>+</a:t>
            </a:r>
            <a:r>
              <a:rPr lang="en-US" b="1" spc="-50" dirty="0">
                <a:latin typeface="Courier New"/>
                <a:cs typeface="Courier New"/>
              </a:rPr>
              <a:t>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DFDF7A8-7466-F5D0-8CB2-26CFDE3BD905}"/>
              </a:ext>
            </a:extLst>
          </p:cNvPr>
          <p:cNvSpPr txBox="1"/>
          <p:nvPr/>
        </p:nvSpPr>
        <p:spPr>
          <a:xfrm>
            <a:off x="2064109" y="3122753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F8DE7BF-7F24-C6B0-039A-5BF31CB7E1F8}"/>
              </a:ext>
            </a:extLst>
          </p:cNvPr>
          <p:cNvSpPr txBox="1"/>
          <p:nvPr/>
        </p:nvSpPr>
        <p:spPr>
          <a:xfrm>
            <a:off x="2064108" y="3711701"/>
            <a:ext cx="4517390" cy="6502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  <a:tabLst>
                <a:tab pos="546735" algn="l"/>
                <a:tab pos="150050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main()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2730500" algn="l"/>
                <a:tab pos="3411220" algn="l"/>
                <a:tab pos="409384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initialization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E52A7B3-15F4-2B0A-983A-1737D293A134}"/>
              </a:ext>
            </a:extLst>
          </p:cNvPr>
          <p:cNvSpPr txBox="1"/>
          <p:nvPr/>
        </p:nvSpPr>
        <p:spPr>
          <a:xfrm>
            <a:off x="8483221" y="2824049"/>
            <a:ext cx="14770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GPU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64A9BE2-2144-6981-3622-AB5973E459F3}"/>
              </a:ext>
            </a:extLst>
          </p:cNvPr>
          <p:cNvSpPr txBox="1"/>
          <p:nvPr/>
        </p:nvSpPr>
        <p:spPr>
          <a:xfrm>
            <a:off x="8555106" y="3688841"/>
            <a:ext cx="14408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Host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76CB898-CF7B-13DE-CECE-A2586A16FF5A}"/>
              </a:ext>
            </a:extLst>
          </p:cNvPr>
          <p:cNvSpPr txBox="1"/>
          <p:nvPr/>
        </p:nvSpPr>
        <p:spPr>
          <a:xfrm>
            <a:off x="2064108" y="4331433"/>
            <a:ext cx="8274050" cy="252312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0040">
              <a:spcBef>
                <a:spcPts val="455"/>
              </a:spcBef>
              <a:tabLst>
                <a:tab pos="624840" algn="l"/>
                <a:tab pos="929640" algn="l"/>
                <a:tab pos="1996439" algn="l"/>
                <a:tab pos="2453640" algn="l"/>
                <a:tab pos="2910840" algn="l"/>
                <a:tab pos="3672840" algn="l"/>
              </a:tabLst>
            </a:pP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5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5000;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//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&lt;-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20" dirty="0">
                <a:solidFill>
                  <a:srgbClr val="FF0000"/>
                </a:solidFill>
                <a:latin typeface="Courier New"/>
                <a:cs typeface="Courier New"/>
              </a:rPr>
              <a:t>what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happens?</a:t>
            </a:r>
            <a:endParaRPr sz="2000" dirty="0">
              <a:latin typeface="Courier New"/>
              <a:cs typeface="Courier New"/>
            </a:endParaRPr>
          </a:p>
          <a:p>
            <a:pPr marL="274320">
              <a:spcBef>
                <a:spcPts val="320"/>
              </a:spcBef>
              <a:tabLst>
                <a:tab pos="682625" algn="l"/>
                <a:tab pos="1638935" algn="l"/>
                <a:tab pos="2458720" algn="l"/>
                <a:tab pos="3412490" algn="l"/>
                <a:tab pos="3822700" algn="l"/>
                <a:tab pos="4368165" algn="l"/>
                <a:tab pos="546163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launch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N/256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blocks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of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threads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each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2183765" algn="l"/>
                <a:tab pos="3411854" algn="l"/>
                <a:tab pos="3958590" algn="l"/>
                <a:tab pos="5734050" algn="l"/>
                <a:tab pos="6962140" algn="l"/>
              </a:tabLst>
            </a:pPr>
            <a:r>
              <a:rPr lang="en-US"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increment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&lt;&lt;&lt;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N/256+1,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25" dirty="0">
                <a:solidFill>
                  <a:srgbClr val="FF0000"/>
                </a:solidFill>
                <a:latin typeface="Courier New"/>
                <a:cs typeface="Courier New"/>
              </a:rPr>
              <a:t>256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&gt;&gt;&gt;(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device_A</a:t>
            </a:r>
            <a:r>
              <a:rPr lang="en-GB" b="1" spc="-10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lang="en-GB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lang="en-GB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device_C</a:t>
            </a:r>
            <a:r>
              <a:rPr lang="en-GB" b="1" spc="-10" dirty="0">
                <a:solidFill>
                  <a:srgbClr val="FF0000"/>
                </a:solidFill>
                <a:latin typeface="Courier New"/>
                <a:cs typeface="Courier New"/>
              </a:rPr>
              <a:t>, N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 marL="274320">
              <a:spcBef>
                <a:spcPts val="300"/>
              </a:spcBef>
              <a:tabLst>
                <a:tab pos="682625" algn="l"/>
                <a:tab pos="1774825" algn="l"/>
                <a:tab pos="2457450" algn="l"/>
                <a:tab pos="313880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cleanup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code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315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Courier New"/>
              <a:cs typeface="Courier New"/>
            </a:endParaRPr>
          </a:p>
          <a:p>
            <a:pPr>
              <a:spcBef>
                <a:spcPts val="535"/>
              </a:spcBef>
            </a:pPr>
            <a:endParaRPr dirty="0">
              <a:latin typeface="Courier New"/>
              <a:cs typeface="Courier New"/>
            </a:endParaRPr>
          </a:p>
          <a:p>
            <a:pPr marR="5080" algn="r"/>
            <a:r>
              <a:rPr dirty="0">
                <a:latin typeface="Arial"/>
                <a:cs typeface="Arial"/>
              </a:rPr>
              <a:t>(in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10" dirty="0">
                <a:latin typeface="Arial"/>
                <a:cs typeface="Arial"/>
              </a:rPr>
              <a:t>file)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0932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371" y="5610249"/>
            <a:ext cx="5259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>
                <a:solidFill>
                  <a:srgbClr val="FF0000"/>
                </a:solidFill>
              </a:rPr>
              <a:t>CUDA:</a:t>
            </a:r>
            <a:r>
              <a:rPr spc="-250" dirty="0">
                <a:solidFill>
                  <a:srgbClr val="FF0000"/>
                </a:solidFill>
              </a:rPr>
              <a:t> </a:t>
            </a:r>
            <a:r>
              <a:rPr spc="-85" dirty="0">
                <a:solidFill>
                  <a:srgbClr val="FF0000"/>
                </a:solidFill>
              </a:rPr>
              <a:t>The</a:t>
            </a:r>
            <a:r>
              <a:rPr spc="-185" dirty="0">
                <a:solidFill>
                  <a:srgbClr val="FF0000"/>
                </a:solidFill>
              </a:rPr>
              <a:t> </a:t>
            </a:r>
            <a:r>
              <a:rPr spc="-85" dirty="0">
                <a:solidFill>
                  <a:srgbClr val="FF0000"/>
                </a:solidFill>
              </a:rPr>
              <a:t>practicalities</a:t>
            </a:r>
          </a:p>
        </p:txBody>
      </p:sp>
    </p:spTree>
    <p:extLst>
      <p:ext uri="{BB962C8B-B14F-4D97-AF65-F5344CB8AC3E}">
        <p14:creationId xmlns:p14="http://schemas.microsoft.com/office/powerpoint/2010/main" val="3030947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F5DEF-7D63-EFD1-7D06-07FBF1EB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A0BC-AFC3-28B5-40F7-1EABB8F7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05" dirty="0"/>
              <a:t>CUDA</a:t>
            </a:r>
            <a:r>
              <a:rPr lang="en-GB" spc="-385" dirty="0"/>
              <a:t> </a:t>
            </a:r>
            <a:r>
              <a:rPr lang="en-GB" spc="-114" dirty="0"/>
              <a:t>program :  RECIPE!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9A41B-EB6D-E89D-5BC7-51B99D22EE8A}"/>
              </a:ext>
            </a:extLst>
          </p:cNvPr>
          <p:cNvSpPr txBox="1"/>
          <p:nvPr/>
        </p:nvSpPr>
        <p:spPr>
          <a:xfrm>
            <a:off x="714588" y="2074783"/>
            <a:ext cx="995341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the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function(s) to offload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mapping of operations and data to threads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Kernel(s) and device functions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Kernel: Sequential code, written per-thread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the</a:t>
            </a:r>
            <a:r>
              <a:rPr lang="en-GB" sz="2400" b="0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i="0" u="none" strike="noStrike" dirty="0">
                <a:solidFill>
                  <a:srgbClr val="0089C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block geometry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threads per block, how many blocks</a:t>
            </a:r>
          </a:p>
          <a:p>
            <a:pPr marL="457200" lvl="1" rtl="0" fontAlgn="base"/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buFont typeface="+mj-lt"/>
              <a:buAutoNum type="arabicPeriod"/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(re)Write host code:</a:t>
            </a:r>
            <a:endParaRPr lang="en-GB" sz="20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Device memory initialization and copy to device (H2D)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Kernel(s) launch(es)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GB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results back to host (D2H)</a:t>
            </a:r>
            <a:endParaRPr lang="en-GB" sz="2800" b="0" i="0" u="none" strike="noStrike" dirty="0">
              <a:solidFill>
                <a:srgbClr val="0089C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92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233" y="4076699"/>
            <a:ext cx="4468367" cy="2738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544" y="664250"/>
            <a:ext cx="3136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Execution</a:t>
            </a:r>
            <a:r>
              <a:rPr spc="-215" dirty="0"/>
              <a:t> </a:t>
            </a:r>
            <a:r>
              <a:rPr spc="-25" dirty="0"/>
              <a:t>flow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6400" y="1564645"/>
            <a:ext cx="5812672" cy="116442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69900" indent="-457200">
              <a:spcBef>
                <a:spcPts val="680"/>
              </a:spcBef>
              <a:buClr>
                <a:srgbClr val="4F80BC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H: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GPU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allocation</a:t>
            </a: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69900" indent="-457200">
              <a:spcBef>
                <a:spcPts val="580"/>
              </a:spcBef>
              <a:buClr>
                <a:srgbClr val="4F80BC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H:</a:t>
            </a:r>
            <a:r>
              <a:rPr sz="2000" spc="-9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Transfer</a:t>
            </a:r>
            <a:r>
              <a:rPr sz="2000" spc="-6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sz="2000" spc="-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CPU→GPU</a:t>
            </a: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69900" indent="-457200">
              <a:spcBef>
                <a:spcPts val="575"/>
              </a:spcBef>
              <a:buClr>
                <a:srgbClr val="4F80BC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H:</a:t>
            </a:r>
            <a:r>
              <a:rPr sz="2000" spc="-5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</a:t>
            </a:r>
            <a:r>
              <a:rPr sz="2000" spc="-3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launches</a:t>
            </a:r>
            <a:r>
              <a:rPr sz="2000" spc="-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GPU</a:t>
            </a:r>
            <a:r>
              <a:rPr sz="2000" spc="-6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kernel</a:t>
            </a: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399" y="3252606"/>
            <a:ext cx="315421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spc="-25" dirty="0">
                <a:solidFill>
                  <a:srgbClr val="4F80B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</a:t>
            </a:r>
            <a:endParaRPr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6300" y="3252477"/>
            <a:ext cx="4254500" cy="31239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D:</a:t>
            </a:r>
            <a:r>
              <a:rPr sz="2000" spc="-3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GPU</a:t>
            </a:r>
            <a:r>
              <a:rPr sz="2000" spc="-2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kernel</a:t>
            </a:r>
            <a:r>
              <a:rPr sz="2000" spc="-2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executes</a:t>
            </a:r>
            <a:endParaRPr lang="en-US" sz="2000" spc="-1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6399" y="3839210"/>
            <a:ext cx="5652901" cy="77905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spcBef>
                <a:spcPts val="675"/>
              </a:spcBef>
              <a:buClr>
                <a:srgbClr val="4F80BC"/>
              </a:buClr>
              <a:buSzPct val="85416"/>
              <a:buAutoNum type="arabicPeriod" startAt="5"/>
              <a:tabLst>
                <a:tab pos="469900" algn="l"/>
              </a:tabLst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H:</a:t>
            </a:r>
            <a:r>
              <a:rPr sz="2000" spc="-9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Transfer</a:t>
            </a:r>
            <a:r>
              <a:rPr sz="2000" spc="-65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sz="2000" spc="-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GPU→CPU</a:t>
            </a: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69900" indent="-457200">
              <a:spcBef>
                <a:spcPts val="575"/>
              </a:spcBef>
              <a:buClr>
                <a:srgbClr val="4F80BC"/>
              </a:buClr>
              <a:buSzPct val="85416"/>
              <a:buAutoNum type="arabicPeriod" startAt="5"/>
              <a:tabLst>
                <a:tab pos="469900" algn="l"/>
              </a:tabLst>
            </a:pP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H:</a:t>
            </a:r>
            <a:r>
              <a:rPr sz="2000" spc="-4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GPU</a:t>
            </a:r>
            <a:r>
              <a:rPr sz="2000" spc="-3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r>
              <a:rPr sz="2000" spc="-3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releas</a:t>
            </a:r>
            <a:r>
              <a:rPr lang="en-US" sz="2000" spc="-1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1143" y="4784977"/>
            <a:ext cx="712470" cy="673100"/>
            <a:chOff x="4990719" y="4784977"/>
            <a:chExt cx="712470" cy="673100"/>
          </a:xfrm>
        </p:grpSpPr>
        <p:sp>
          <p:nvSpPr>
            <p:cNvPr id="9" name="object 9"/>
            <p:cNvSpPr/>
            <p:nvPr/>
          </p:nvSpPr>
          <p:spPr>
            <a:xfrm>
              <a:off x="5004054" y="4798312"/>
              <a:ext cx="685800" cy="646430"/>
            </a:xfrm>
            <a:custGeom>
              <a:avLst/>
              <a:gdLst/>
              <a:ahLst/>
              <a:cxnLst/>
              <a:rect l="l" t="t" r="r" b="b"/>
              <a:pathLst>
                <a:path w="685800" h="646429">
                  <a:moveTo>
                    <a:pt x="685800" y="0"/>
                  </a:moveTo>
                  <a:lnTo>
                    <a:pt x="0" y="0"/>
                  </a:lnTo>
                  <a:lnTo>
                    <a:pt x="0" y="646177"/>
                  </a:lnTo>
                  <a:lnTo>
                    <a:pt x="685800" y="646177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4054" y="4798312"/>
              <a:ext cx="685800" cy="646430"/>
            </a:xfrm>
            <a:custGeom>
              <a:avLst/>
              <a:gdLst/>
              <a:ahLst/>
              <a:cxnLst/>
              <a:rect l="l" t="t" r="r" b="b"/>
              <a:pathLst>
                <a:path w="685800" h="646429">
                  <a:moveTo>
                    <a:pt x="0" y="646177"/>
                  </a:moveTo>
                  <a:lnTo>
                    <a:pt x="685800" y="646177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46177"/>
                  </a:lnTo>
                  <a:close/>
                </a:path>
              </a:pathLst>
            </a:custGeom>
            <a:ln w="26424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13979" y="4825111"/>
            <a:ext cx="5213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Arial"/>
                <a:cs typeface="Arial"/>
              </a:rPr>
              <a:t>Host</a:t>
            </a:r>
            <a:endParaRPr dirty="0">
              <a:latin typeface="Arial"/>
              <a:cs typeface="Arial"/>
            </a:endParaRPr>
          </a:p>
          <a:p>
            <a:pPr marL="12700"/>
            <a:r>
              <a:rPr spc="-20" dirty="0">
                <a:latin typeface="Arial"/>
                <a:cs typeface="Arial"/>
              </a:rPr>
              <a:t>code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79766" y="5112639"/>
            <a:ext cx="432434" cy="415290"/>
            <a:chOff x="4649342" y="5112639"/>
            <a:chExt cx="432434" cy="415290"/>
          </a:xfrm>
        </p:grpSpPr>
        <p:sp>
          <p:nvSpPr>
            <p:cNvPr id="13" name="object 13"/>
            <p:cNvSpPr/>
            <p:nvPr/>
          </p:nvSpPr>
          <p:spPr>
            <a:xfrm>
              <a:off x="4662677" y="5125974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202692" y="0"/>
                  </a:moveTo>
                  <a:lnTo>
                    <a:pt x="156234" y="5131"/>
                  </a:lnTo>
                  <a:lnTo>
                    <a:pt x="113577" y="19749"/>
                  </a:lnTo>
                  <a:lnTo>
                    <a:pt x="75942" y="42687"/>
                  </a:lnTo>
                  <a:lnTo>
                    <a:pt x="44547" y="72778"/>
                  </a:lnTo>
                  <a:lnTo>
                    <a:pt x="20611" y="108857"/>
                  </a:lnTo>
                  <a:lnTo>
                    <a:pt x="5356" y="149756"/>
                  </a:lnTo>
                  <a:lnTo>
                    <a:pt x="0" y="194310"/>
                  </a:lnTo>
                  <a:lnTo>
                    <a:pt x="5356" y="238863"/>
                  </a:lnTo>
                  <a:lnTo>
                    <a:pt x="20611" y="279762"/>
                  </a:lnTo>
                  <a:lnTo>
                    <a:pt x="44547" y="315841"/>
                  </a:lnTo>
                  <a:lnTo>
                    <a:pt x="75942" y="345932"/>
                  </a:lnTo>
                  <a:lnTo>
                    <a:pt x="113577" y="368870"/>
                  </a:lnTo>
                  <a:lnTo>
                    <a:pt x="156234" y="383488"/>
                  </a:lnTo>
                  <a:lnTo>
                    <a:pt x="202692" y="388620"/>
                  </a:lnTo>
                  <a:lnTo>
                    <a:pt x="249149" y="383488"/>
                  </a:lnTo>
                  <a:lnTo>
                    <a:pt x="291806" y="368870"/>
                  </a:lnTo>
                  <a:lnTo>
                    <a:pt x="329441" y="345932"/>
                  </a:lnTo>
                  <a:lnTo>
                    <a:pt x="360836" y="315841"/>
                  </a:lnTo>
                  <a:lnTo>
                    <a:pt x="384772" y="279762"/>
                  </a:lnTo>
                  <a:lnTo>
                    <a:pt x="400027" y="238863"/>
                  </a:lnTo>
                  <a:lnTo>
                    <a:pt x="405384" y="194310"/>
                  </a:lnTo>
                  <a:lnTo>
                    <a:pt x="400027" y="149756"/>
                  </a:lnTo>
                  <a:lnTo>
                    <a:pt x="384772" y="108857"/>
                  </a:lnTo>
                  <a:lnTo>
                    <a:pt x="360836" y="72778"/>
                  </a:lnTo>
                  <a:lnTo>
                    <a:pt x="329441" y="42687"/>
                  </a:lnTo>
                  <a:lnTo>
                    <a:pt x="291806" y="19749"/>
                  </a:lnTo>
                  <a:lnTo>
                    <a:pt x="249149" y="513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2677" y="5125974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0" y="194310"/>
                  </a:moveTo>
                  <a:lnTo>
                    <a:pt x="5356" y="149756"/>
                  </a:lnTo>
                  <a:lnTo>
                    <a:pt x="20611" y="108857"/>
                  </a:lnTo>
                  <a:lnTo>
                    <a:pt x="44547" y="72778"/>
                  </a:lnTo>
                  <a:lnTo>
                    <a:pt x="75942" y="42687"/>
                  </a:lnTo>
                  <a:lnTo>
                    <a:pt x="113577" y="19749"/>
                  </a:lnTo>
                  <a:lnTo>
                    <a:pt x="156234" y="5131"/>
                  </a:lnTo>
                  <a:lnTo>
                    <a:pt x="202692" y="0"/>
                  </a:lnTo>
                  <a:lnTo>
                    <a:pt x="249149" y="5131"/>
                  </a:lnTo>
                  <a:lnTo>
                    <a:pt x="291806" y="19749"/>
                  </a:lnTo>
                  <a:lnTo>
                    <a:pt x="329441" y="42687"/>
                  </a:lnTo>
                  <a:lnTo>
                    <a:pt x="360836" y="72778"/>
                  </a:lnTo>
                  <a:lnTo>
                    <a:pt x="384772" y="108857"/>
                  </a:lnTo>
                  <a:lnTo>
                    <a:pt x="400027" y="149756"/>
                  </a:lnTo>
                  <a:lnTo>
                    <a:pt x="405384" y="194310"/>
                  </a:lnTo>
                  <a:lnTo>
                    <a:pt x="400027" y="238863"/>
                  </a:lnTo>
                  <a:lnTo>
                    <a:pt x="384772" y="279762"/>
                  </a:lnTo>
                  <a:lnTo>
                    <a:pt x="360836" y="315841"/>
                  </a:lnTo>
                  <a:lnTo>
                    <a:pt x="329441" y="345932"/>
                  </a:lnTo>
                  <a:lnTo>
                    <a:pt x="291806" y="368870"/>
                  </a:lnTo>
                  <a:lnTo>
                    <a:pt x="249149" y="383488"/>
                  </a:lnTo>
                  <a:lnTo>
                    <a:pt x="202692" y="388620"/>
                  </a:lnTo>
                  <a:lnTo>
                    <a:pt x="156234" y="383488"/>
                  </a:lnTo>
                  <a:lnTo>
                    <a:pt x="113577" y="368870"/>
                  </a:lnTo>
                  <a:lnTo>
                    <a:pt x="75942" y="345932"/>
                  </a:lnTo>
                  <a:lnTo>
                    <a:pt x="44547" y="315841"/>
                  </a:lnTo>
                  <a:lnTo>
                    <a:pt x="20611" y="279762"/>
                  </a:lnTo>
                  <a:lnTo>
                    <a:pt x="5356" y="238863"/>
                  </a:lnTo>
                  <a:lnTo>
                    <a:pt x="0" y="19431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19848" y="51652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13622" y="5810632"/>
            <a:ext cx="432434" cy="415290"/>
            <a:chOff x="5783198" y="5810632"/>
            <a:chExt cx="432434" cy="415290"/>
          </a:xfrm>
        </p:grpSpPr>
        <p:sp>
          <p:nvSpPr>
            <p:cNvPr id="17" name="object 17"/>
            <p:cNvSpPr/>
            <p:nvPr/>
          </p:nvSpPr>
          <p:spPr>
            <a:xfrm>
              <a:off x="5796533" y="5823967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202692" y="0"/>
                  </a:moveTo>
                  <a:lnTo>
                    <a:pt x="156234" y="5131"/>
                  </a:lnTo>
                  <a:lnTo>
                    <a:pt x="113577" y="19749"/>
                  </a:lnTo>
                  <a:lnTo>
                    <a:pt x="75942" y="42687"/>
                  </a:lnTo>
                  <a:lnTo>
                    <a:pt x="44547" y="72778"/>
                  </a:lnTo>
                  <a:lnTo>
                    <a:pt x="20611" y="108857"/>
                  </a:lnTo>
                  <a:lnTo>
                    <a:pt x="5356" y="149756"/>
                  </a:lnTo>
                  <a:lnTo>
                    <a:pt x="0" y="194310"/>
                  </a:lnTo>
                  <a:lnTo>
                    <a:pt x="5356" y="238863"/>
                  </a:lnTo>
                  <a:lnTo>
                    <a:pt x="20611" y="279762"/>
                  </a:lnTo>
                  <a:lnTo>
                    <a:pt x="44547" y="315841"/>
                  </a:lnTo>
                  <a:lnTo>
                    <a:pt x="75942" y="345932"/>
                  </a:lnTo>
                  <a:lnTo>
                    <a:pt x="113577" y="368870"/>
                  </a:lnTo>
                  <a:lnTo>
                    <a:pt x="156234" y="383488"/>
                  </a:lnTo>
                  <a:lnTo>
                    <a:pt x="202692" y="388620"/>
                  </a:lnTo>
                  <a:lnTo>
                    <a:pt x="249149" y="383488"/>
                  </a:lnTo>
                  <a:lnTo>
                    <a:pt x="291806" y="368870"/>
                  </a:lnTo>
                  <a:lnTo>
                    <a:pt x="329441" y="345932"/>
                  </a:lnTo>
                  <a:lnTo>
                    <a:pt x="360836" y="315841"/>
                  </a:lnTo>
                  <a:lnTo>
                    <a:pt x="384772" y="279762"/>
                  </a:lnTo>
                  <a:lnTo>
                    <a:pt x="400027" y="238863"/>
                  </a:lnTo>
                  <a:lnTo>
                    <a:pt x="405384" y="194310"/>
                  </a:lnTo>
                  <a:lnTo>
                    <a:pt x="400027" y="149756"/>
                  </a:lnTo>
                  <a:lnTo>
                    <a:pt x="384772" y="108857"/>
                  </a:lnTo>
                  <a:lnTo>
                    <a:pt x="360836" y="72778"/>
                  </a:lnTo>
                  <a:lnTo>
                    <a:pt x="329441" y="42687"/>
                  </a:lnTo>
                  <a:lnTo>
                    <a:pt x="291806" y="19749"/>
                  </a:lnTo>
                  <a:lnTo>
                    <a:pt x="249149" y="513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96533" y="5823967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0" y="194310"/>
                  </a:moveTo>
                  <a:lnTo>
                    <a:pt x="5356" y="149756"/>
                  </a:lnTo>
                  <a:lnTo>
                    <a:pt x="20611" y="108857"/>
                  </a:lnTo>
                  <a:lnTo>
                    <a:pt x="44547" y="72778"/>
                  </a:lnTo>
                  <a:lnTo>
                    <a:pt x="75942" y="42687"/>
                  </a:lnTo>
                  <a:lnTo>
                    <a:pt x="113577" y="19749"/>
                  </a:lnTo>
                  <a:lnTo>
                    <a:pt x="156234" y="5131"/>
                  </a:lnTo>
                  <a:lnTo>
                    <a:pt x="202692" y="0"/>
                  </a:lnTo>
                  <a:lnTo>
                    <a:pt x="249149" y="5131"/>
                  </a:lnTo>
                  <a:lnTo>
                    <a:pt x="291806" y="19749"/>
                  </a:lnTo>
                  <a:lnTo>
                    <a:pt x="329441" y="42687"/>
                  </a:lnTo>
                  <a:lnTo>
                    <a:pt x="360836" y="72778"/>
                  </a:lnTo>
                  <a:lnTo>
                    <a:pt x="384772" y="108857"/>
                  </a:lnTo>
                  <a:lnTo>
                    <a:pt x="400027" y="149756"/>
                  </a:lnTo>
                  <a:lnTo>
                    <a:pt x="405384" y="194310"/>
                  </a:lnTo>
                  <a:lnTo>
                    <a:pt x="400027" y="238863"/>
                  </a:lnTo>
                  <a:lnTo>
                    <a:pt x="384772" y="279762"/>
                  </a:lnTo>
                  <a:lnTo>
                    <a:pt x="360836" y="315841"/>
                  </a:lnTo>
                  <a:lnTo>
                    <a:pt x="329441" y="345932"/>
                  </a:lnTo>
                  <a:lnTo>
                    <a:pt x="291806" y="368870"/>
                  </a:lnTo>
                  <a:lnTo>
                    <a:pt x="249149" y="383488"/>
                  </a:lnTo>
                  <a:lnTo>
                    <a:pt x="202692" y="388620"/>
                  </a:lnTo>
                  <a:lnTo>
                    <a:pt x="156234" y="383488"/>
                  </a:lnTo>
                  <a:lnTo>
                    <a:pt x="113577" y="368870"/>
                  </a:lnTo>
                  <a:lnTo>
                    <a:pt x="75942" y="345932"/>
                  </a:lnTo>
                  <a:lnTo>
                    <a:pt x="44547" y="315841"/>
                  </a:lnTo>
                  <a:lnTo>
                    <a:pt x="20611" y="279762"/>
                  </a:lnTo>
                  <a:lnTo>
                    <a:pt x="5356" y="238863"/>
                  </a:lnTo>
                  <a:lnTo>
                    <a:pt x="0" y="19431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53451" y="5862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569071" y="3841622"/>
            <a:ext cx="430530" cy="415290"/>
            <a:chOff x="5938647" y="3841622"/>
            <a:chExt cx="430530" cy="415290"/>
          </a:xfrm>
        </p:grpSpPr>
        <p:sp>
          <p:nvSpPr>
            <p:cNvPr id="21" name="object 21"/>
            <p:cNvSpPr/>
            <p:nvPr/>
          </p:nvSpPr>
          <p:spPr>
            <a:xfrm>
              <a:off x="5951982" y="3854957"/>
              <a:ext cx="403860" cy="388620"/>
            </a:xfrm>
            <a:custGeom>
              <a:avLst/>
              <a:gdLst/>
              <a:ahLst/>
              <a:cxnLst/>
              <a:rect l="l" t="t" r="r" b="b"/>
              <a:pathLst>
                <a:path w="403860" h="388620">
                  <a:moveTo>
                    <a:pt x="201930" y="0"/>
                  </a:moveTo>
                  <a:lnTo>
                    <a:pt x="155634" y="5131"/>
                  </a:lnTo>
                  <a:lnTo>
                    <a:pt x="113133" y="19749"/>
                  </a:lnTo>
                  <a:lnTo>
                    <a:pt x="75640" y="42687"/>
                  </a:lnTo>
                  <a:lnTo>
                    <a:pt x="44367" y="72778"/>
                  </a:lnTo>
                  <a:lnTo>
                    <a:pt x="20527" y="108857"/>
                  </a:lnTo>
                  <a:lnTo>
                    <a:pt x="5334" y="149756"/>
                  </a:lnTo>
                  <a:lnTo>
                    <a:pt x="0" y="194310"/>
                  </a:lnTo>
                  <a:lnTo>
                    <a:pt x="5334" y="238863"/>
                  </a:lnTo>
                  <a:lnTo>
                    <a:pt x="20527" y="279762"/>
                  </a:lnTo>
                  <a:lnTo>
                    <a:pt x="44367" y="315841"/>
                  </a:lnTo>
                  <a:lnTo>
                    <a:pt x="75640" y="345932"/>
                  </a:lnTo>
                  <a:lnTo>
                    <a:pt x="113133" y="368870"/>
                  </a:lnTo>
                  <a:lnTo>
                    <a:pt x="155634" y="383488"/>
                  </a:lnTo>
                  <a:lnTo>
                    <a:pt x="201930" y="388620"/>
                  </a:lnTo>
                  <a:lnTo>
                    <a:pt x="248225" y="383488"/>
                  </a:lnTo>
                  <a:lnTo>
                    <a:pt x="290726" y="368870"/>
                  </a:lnTo>
                  <a:lnTo>
                    <a:pt x="328219" y="345932"/>
                  </a:lnTo>
                  <a:lnTo>
                    <a:pt x="359492" y="315841"/>
                  </a:lnTo>
                  <a:lnTo>
                    <a:pt x="383332" y="279762"/>
                  </a:lnTo>
                  <a:lnTo>
                    <a:pt x="398526" y="238863"/>
                  </a:lnTo>
                  <a:lnTo>
                    <a:pt x="403860" y="194310"/>
                  </a:lnTo>
                  <a:lnTo>
                    <a:pt x="398526" y="149756"/>
                  </a:lnTo>
                  <a:lnTo>
                    <a:pt x="383332" y="108857"/>
                  </a:lnTo>
                  <a:lnTo>
                    <a:pt x="359492" y="72778"/>
                  </a:lnTo>
                  <a:lnTo>
                    <a:pt x="328219" y="42687"/>
                  </a:lnTo>
                  <a:lnTo>
                    <a:pt x="290726" y="19749"/>
                  </a:lnTo>
                  <a:lnTo>
                    <a:pt x="248225" y="5131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1982" y="3854957"/>
              <a:ext cx="403860" cy="388620"/>
            </a:xfrm>
            <a:custGeom>
              <a:avLst/>
              <a:gdLst/>
              <a:ahLst/>
              <a:cxnLst/>
              <a:rect l="l" t="t" r="r" b="b"/>
              <a:pathLst>
                <a:path w="403860" h="388620">
                  <a:moveTo>
                    <a:pt x="0" y="194310"/>
                  </a:moveTo>
                  <a:lnTo>
                    <a:pt x="5334" y="149756"/>
                  </a:lnTo>
                  <a:lnTo>
                    <a:pt x="20527" y="108857"/>
                  </a:lnTo>
                  <a:lnTo>
                    <a:pt x="44367" y="72778"/>
                  </a:lnTo>
                  <a:lnTo>
                    <a:pt x="75640" y="42687"/>
                  </a:lnTo>
                  <a:lnTo>
                    <a:pt x="113133" y="19749"/>
                  </a:lnTo>
                  <a:lnTo>
                    <a:pt x="155634" y="5131"/>
                  </a:lnTo>
                  <a:lnTo>
                    <a:pt x="201930" y="0"/>
                  </a:lnTo>
                  <a:lnTo>
                    <a:pt x="248225" y="5131"/>
                  </a:lnTo>
                  <a:lnTo>
                    <a:pt x="290726" y="19749"/>
                  </a:lnTo>
                  <a:lnTo>
                    <a:pt x="328219" y="42687"/>
                  </a:lnTo>
                  <a:lnTo>
                    <a:pt x="359492" y="72778"/>
                  </a:lnTo>
                  <a:lnTo>
                    <a:pt x="383332" y="108857"/>
                  </a:lnTo>
                  <a:lnTo>
                    <a:pt x="398526" y="149756"/>
                  </a:lnTo>
                  <a:lnTo>
                    <a:pt x="403860" y="194310"/>
                  </a:lnTo>
                  <a:lnTo>
                    <a:pt x="398526" y="238863"/>
                  </a:lnTo>
                  <a:lnTo>
                    <a:pt x="383332" y="279762"/>
                  </a:lnTo>
                  <a:lnTo>
                    <a:pt x="359492" y="315841"/>
                  </a:lnTo>
                  <a:lnTo>
                    <a:pt x="328219" y="345932"/>
                  </a:lnTo>
                  <a:lnTo>
                    <a:pt x="290726" y="368870"/>
                  </a:lnTo>
                  <a:lnTo>
                    <a:pt x="248225" y="383488"/>
                  </a:lnTo>
                  <a:lnTo>
                    <a:pt x="201930" y="388620"/>
                  </a:lnTo>
                  <a:lnTo>
                    <a:pt x="155634" y="383488"/>
                  </a:lnTo>
                  <a:lnTo>
                    <a:pt x="113133" y="368870"/>
                  </a:lnTo>
                  <a:lnTo>
                    <a:pt x="75640" y="345932"/>
                  </a:lnTo>
                  <a:lnTo>
                    <a:pt x="44367" y="315841"/>
                  </a:lnTo>
                  <a:lnTo>
                    <a:pt x="20527" y="279762"/>
                  </a:lnTo>
                  <a:lnTo>
                    <a:pt x="5334" y="238863"/>
                  </a:lnTo>
                  <a:lnTo>
                    <a:pt x="0" y="19431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07883" y="389394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01659" y="5967600"/>
            <a:ext cx="432434" cy="415290"/>
            <a:chOff x="6071235" y="5967600"/>
            <a:chExt cx="432434" cy="415290"/>
          </a:xfrm>
        </p:grpSpPr>
        <p:sp>
          <p:nvSpPr>
            <p:cNvPr id="25" name="object 25"/>
            <p:cNvSpPr/>
            <p:nvPr/>
          </p:nvSpPr>
          <p:spPr>
            <a:xfrm>
              <a:off x="6084570" y="5980935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202692" y="0"/>
                  </a:moveTo>
                  <a:lnTo>
                    <a:pt x="156234" y="5131"/>
                  </a:lnTo>
                  <a:lnTo>
                    <a:pt x="113577" y="19749"/>
                  </a:lnTo>
                  <a:lnTo>
                    <a:pt x="75942" y="42687"/>
                  </a:lnTo>
                  <a:lnTo>
                    <a:pt x="44547" y="72778"/>
                  </a:lnTo>
                  <a:lnTo>
                    <a:pt x="20611" y="108857"/>
                  </a:lnTo>
                  <a:lnTo>
                    <a:pt x="5356" y="149756"/>
                  </a:lnTo>
                  <a:lnTo>
                    <a:pt x="0" y="194310"/>
                  </a:lnTo>
                  <a:lnTo>
                    <a:pt x="5356" y="238863"/>
                  </a:lnTo>
                  <a:lnTo>
                    <a:pt x="20611" y="279762"/>
                  </a:lnTo>
                  <a:lnTo>
                    <a:pt x="44547" y="315841"/>
                  </a:lnTo>
                  <a:lnTo>
                    <a:pt x="75942" y="345932"/>
                  </a:lnTo>
                  <a:lnTo>
                    <a:pt x="113577" y="368870"/>
                  </a:lnTo>
                  <a:lnTo>
                    <a:pt x="156234" y="383488"/>
                  </a:lnTo>
                  <a:lnTo>
                    <a:pt x="202692" y="388620"/>
                  </a:lnTo>
                  <a:lnTo>
                    <a:pt x="249149" y="383488"/>
                  </a:lnTo>
                  <a:lnTo>
                    <a:pt x="291806" y="368870"/>
                  </a:lnTo>
                  <a:lnTo>
                    <a:pt x="329441" y="345932"/>
                  </a:lnTo>
                  <a:lnTo>
                    <a:pt x="360836" y="315841"/>
                  </a:lnTo>
                  <a:lnTo>
                    <a:pt x="384772" y="279762"/>
                  </a:lnTo>
                  <a:lnTo>
                    <a:pt x="400027" y="238863"/>
                  </a:lnTo>
                  <a:lnTo>
                    <a:pt x="405384" y="194310"/>
                  </a:lnTo>
                  <a:lnTo>
                    <a:pt x="400027" y="149756"/>
                  </a:lnTo>
                  <a:lnTo>
                    <a:pt x="384772" y="108857"/>
                  </a:lnTo>
                  <a:lnTo>
                    <a:pt x="360836" y="72778"/>
                  </a:lnTo>
                  <a:lnTo>
                    <a:pt x="329441" y="42687"/>
                  </a:lnTo>
                  <a:lnTo>
                    <a:pt x="291806" y="19749"/>
                  </a:lnTo>
                  <a:lnTo>
                    <a:pt x="249149" y="513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4570" y="5980935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0" y="194310"/>
                  </a:moveTo>
                  <a:lnTo>
                    <a:pt x="5356" y="149756"/>
                  </a:lnTo>
                  <a:lnTo>
                    <a:pt x="20611" y="108857"/>
                  </a:lnTo>
                  <a:lnTo>
                    <a:pt x="44547" y="72778"/>
                  </a:lnTo>
                  <a:lnTo>
                    <a:pt x="75942" y="42687"/>
                  </a:lnTo>
                  <a:lnTo>
                    <a:pt x="113577" y="19749"/>
                  </a:lnTo>
                  <a:lnTo>
                    <a:pt x="156234" y="5131"/>
                  </a:lnTo>
                  <a:lnTo>
                    <a:pt x="202692" y="0"/>
                  </a:lnTo>
                  <a:lnTo>
                    <a:pt x="249149" y="5131"/>
                  </a:lnTo>
                  <a:lnTo>
                    <a:pt x="291806" y="19749"/>
                  </a:lnTo>
                  <a:lnTo>
                    <a:pt x="329441" y="42687"/>
                  </a:lnTo>
                  <a:lnTo>
                    <a:pt x="360836" y="72778"/>
                  </a:lnTo>
                  <a:lnTo>
                    <a:pt x="384772" y="108857"/>
                  </a:lnTo>
                  <a:lnTo>
                    <a:pt x="400027" y="149756"/>
                  </a:lnTo>
                  <a:lnTo>
                    <a:pt x="405384" y="194310"/>
                  </a:lnTo>
                  <a:lnTo>
                    <a:pt x="400027" y="238863"/>
                  </a:lnTo>
                  <a:lnTo>
                    <a:pt x="384772" y="279762"/>
                  </a:lnTo>
                  <a:lnTo>
                    <a:pt x="360836" y="315841"/>
                  </a:lnTo>
                  <a:lnTo>
                    <a:pt x="329441" y="345932"/>
                  </a:lnTo>
                  <a:lnTo>
                    <a:pt x="291806" y="368870"/>
                  </a:lnTo>
                  <a:lnTo>
                    <a:pt x="249149" y="383488"/>
                  </a:lnTo>
                  <a:lnTo>
                    <a:pt x="202692" y="388620"/>
                  </a:lnTo>
                  <a:lnTo>
                    <a:pt x="156234" y="383488"/>
                  </a:lnTo>
                  <a:lnTo>
                    <a:pt x="113577" y="368870"/>
                  </a:lnTo>
                  <a:lnTo>
                    <a:pt x="75942" y="345932"/>
                  </a:lnTo>
                  <a:lnTo>
                    <a:pt x="44547" y="315841"/>
                  </a:lnTo>
                  <a:lnTo>
                    <a:pt x="20611" y="279762"/>
                  </a:lnTo>
                  <a:lnTo>
                    <a:pt x="5356" y="238863"/>
                  </a:lnTo>
                  <a:lnTo>
                    <a:pt x="0" y="19431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841740" y="60205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699622" y="4896230"/>
            <a:ext cx="432434" cy="415290"/>
            <a:chOff x="8069198" y="4896230"/>
            <a:chExt cx="432434" cy="415290"/>
          </a:xfrm>
        </p:grpSpPr>
        <p:sp>
          <p:nvSpPr>
            <p:cNvPr id="29" name="object 29"/>
            <p:cNvSpPr/>
            <p:nvPr/>
          </p:nvSpPr>
          <p:spPr>
            <a:xfrm>
              <a:off x="8082533" y="4909565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5" h="388620">
                  <a:moveTo>
                    <a:pt x="202692" y="0"/>
                  </a:moveTo>
                  <a:lnTo>
                    <a:pt x="156234" y="5131"/>
                  </a:lnTo>
                  <a:lnTo>
                    <a:pt x="113577" y="19749"/>
                  </a:lnTo>
                  <a:lnTo>
                    <a:pt x="75942" y="42687"/>
                  </a:lnTo>
                  <a:lnTo>
                    <a:pt x="44547" y="72778"/>
                  </a:lnTo>
                  <a:lnTo>
                    <a:pt x="20611" y="108857"/>
                  </a:lnTo>
                  <a:lnTo>
                    <a:pt x="5356" y="149756"/>
                  </a:lnTo>
                  <a:lnTo>
                    <a:pt x="0" y="194310"/>
                  </a:lnTo>
                  <a:lnTo>
                    <a:pt x="5356" y="238863"/>
                  </a:lnTo>
                  <a:lnTo>
                    <a:pt x="20611" y="279762"/>
                  </a:lnTo>
                  <a:lnTo>
                    <a:pt x="44547" y="315841"/>
                  </a:lnTo>
                  <a:lnTo>
                    <a:pt x="75942" y="345932"/>
                  </a:lnTo>
                  <a:lnTo>
                    <a:pt x="113577" y="368870"/>
                  </a:lnTo>
                  <a:lnTo>
                    <a:pt x="156234" y="383488"/>
                  </a:lnTo>
                  <a:lnTo>
                    <a:pt x="202692" y="388620"/>
                  </a:lnTo>
                  <a:lnTo>
                    <a:pt x="249149" y="383488"/>
                  </a:lnTo>
                  <a:lnTo>
                    <a:pt x="291806" y="368870"/>
                  </a:lnTo>
                  <a:lnTo>
                    <a:pt x="329441" y="345932"/>
                  </a:lnTo>
                  <a:lnTo>
                    <a:pt x="360836" y="315841"/>
                  </a:lnTo>
                  <a:lnTo>
                    <a:pt x="384772" y="279762"/>
                  </a:lnTo>
                  <a:lnTo>
                    <a:pt x="400027" y="238863"/>
                  </a:lnTo>
                  <a:lnTo>
                    <a:pt x="405384" y="194310"/>
                  </a:lnTo>
                  <a:lnTo>
                    <a:pt x="400027" y="149756"/>
                  </a:lnTo>
                  <a:lnTo>
                    <a:pt x="384772" y="108857"/>
                  </a:lnTo>
                  <a:lnTo>
                    <a:pt x="360836" y="72778"/>
                  </a:lnTo>
                  <a:lnTo>
                    <a:pt x="329441" y="42687"/>
                  </a:lnTo>
                  <a:lnTo>
                    <a:pt x="291806" y="19749"/>
                  </a:lnTo>
                  <a:lnTo>
                    <a:pt x="249149" y="513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82533" y="4909565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5" h="388620">
                  <a:moveTo>
                    <a:pt x="0" y="194310"/>
                  </a:moveTo>
                  <a:lnTo>
                    <a:pt x="5356" y="149756"/>
                  </a:lnTo>
                  <a:lnTo>
                    <a:pt x="20611" y="108857"/>
                  </a:lnTo>
                  <a:lnTo>
                    <a:pt x="44547" y="72778"/>
                  </a:lnTo>
                  <a:lnTo>
                    <a:pt x="75942" y="42687"/>
                  </a:lnTo>
                  <a:lnTo>
                    <a:pt x="113577" y="19749"/>
                  </a:lnTo>
                  <a:lnTo>
                    <a:pt x="156234" y="5131"/>
                  </a:lnTo>
                  <a:lnTo>
                    <a:pt x="202692" y="0"/>
                  </a:lnTo>
                  <a:lnTo>
                    <a:pt x="249149" y="5131"/>
                  </a:lnTo>
                  <a:lnTo>
                    <a:pt x="291806" y="19749"/>
                  </a:lnTo>
                  <a:lnTo>
                    <a:pt x="329441" y="42687"/>
                  </a:lnTo>
                  <a:lnTo>
                    <a:pt x="360836" y="72778"/>
                  </a:lnTo>
                  <a:lnTo>
                    <a:pt x="384772" y="108857"/>
                  </a:lnTo>
                  <a:lnTo>
                    <a:pt x="400027" y="149756"/>
                  </a:lnTo>
                  <a:lnTo>
                    <a:pt x="405384" y="194310"/>
                  </a:lnTo>
                  <a:lnTo>
                    <a:pt x="400027" y="238863"/>
                  </a:lnTo>
                  <a:lnTo>
                    <a:pt x="384772" y="279762"/>
                  </a:lnTo>
                  <a:lnTo>
                    <a:pt x="360836" y="315841"/>
                  </a:lnTo>
                  <a:lnTo>
                    <a:pt x="329441" y="345932"/>
                  </a:lnTo>
                  <a:lnTo>
                    <a:pt x="291806" y="368870"/>
                  </a:lnTo>
                  <a:lnTo>
                    <a:pt x="249149" y="383488"/>
                  </a:lnTo>
                  <a:lnTo>
                    <a:pt x="202692" y="388620"/>
                  </a:lnTo>
                  <a:lnTo>
                    <a:pt x="156234" y="383488"/>
                  </a:lnTo>
                  <a:lnTo>
                    <a:pt x="113577" y="368870"/>
                  </a:lnTo>
                  <a:lnTo>
                    <a:pt x="75942" y="345932"/>
                  </a:lnTo>
                  <a:lnTo>
                    <a:pt x="44547" y="315841"/>
                  </a:lnTo>
                  <a:lnTo>
                    <a:pt x="20611" y="279762"/>
                  </a:lnTo>
                  <a:lnTo>
                    <a:pt x="5356" y="238863"/>
                  </a:lnTo>
                  <a:lnTo>
                    <a:pt x="0" y="194310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840340" y="494817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44051" y="4165852"/>
            <a:ext cx="1945005" cy="316753"/>
          </a:xfrm>
          <a:prstGeom prst="rect">
            <a:avLst/>
          </a:prstGeom>
          <a:solidFill>
            <a:srgbClr val="FFFFFF"/>
          </a:solidFill>
          <a:ln w="26424">
            <a:solidFill>
              <a:srgbClr val="007F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44170">
              <a:spcBef>
                <a:spcPts val="310"/>
              </a:spcBef>
            </a:pPr>
            <a:r>
              <a:rPr dirty="0">
                <a:latin typeface="Arial"/>
                <a:cs typeface="Arial"/>
              </a:rPr>
              <a:t>Device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code</a:t>
            </a:r>
            <a:endParaRPr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581" y="5387081"/>
            <a:ext cx="432434" cy="415290"/>
            <a:chOff x="4852157" y="5387081"/>
            <a:chExt cx="432434" cy="415290"/>
          </a:xfrm>
        </p:grpSpPr>
        <p:sp>
          <p:nvSpPr>
            <p:cNvPr id="34" name="object 34"/>
            <p:cNvSpPr/>
            <p:nvPr/>
          </p:nvSpPr>
          <p:spPr>
            <a:xfrm>
              <a:off x="4865370" y="5400294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202692" y="0"/>
                  </a:moveTo>
                  <a:lnTo>
                    <a:pt x="156234" y="5131"/>
                  </a:lnTo>
                  <a:lnTo>
                    <a:pt x="113577" y="19749"/>
                  </a:lnTo>
                  <a:lnTo>
                    <a:pt x="75942" y="42687"/>
                  </a:lnTo>
                  <a:lnTo>
                    <a:pt x="44547" y="72778"/>
                  </a:lnTo>
                  <a:lnTo>
                    <a:pt x="20611" y="108856"/>
                  </a:lnTo>
                  <a:lnTo>
                    <a:pt x="5356" y="149755"/>
                  </a:lnTo>
                  <a:lnTo>
                    <a:pt x="0" y="194308"/>
                  </a:lnTo>
                  <a:lnTo>
                    <a:pt x="5356" y="238862"/>
                  </a:lnTo>
                  <a:lnTo>
                    <a:pt x="20611" y="279761"/>
                  </a:lnTo>
                  <a:lnTo>
                    <a:pt x="44547" y="315839"/>
                  </a:lnTo>
                  <a:lnTo>
                    <a:pt x="75942" y="345931"/>
                  </a:lnTo>
                  <a:lnTo>
                    <a:pt x="113577" y="368868"/>
                  </a:lnTo>
                  <a:lnTo>
                    <a:pt x="156234" y="383486"/>
                  </a:lnTo>
                  <a:lnTo>
                    <a:pt x="202692" y="388618"/>
                  </a:lnTo>
                  <a:lnTo>
                    <a:pt x="249149" y="383486"/>
                  </a:lnTo>
                  <a:lnTo>
                    <a:pt x="291806" y="368868"/>
                  </a:lnTo>
                  <a:lnTo>
                    <a:pt x="329441" y="345931"/>
                  </a:lnTo>
                  <a:lnTo>
                    <a:pt x="360836" y="315839"/>
                  </a:lnTo>
                  <a:lnTo>
                    <a:pt x="384772" y="279761"/>
                  </a:lnTo>
                  <a:lnTo>
                    <a:pt x="400027" y="238862"/>
                  </a:lnTo>
                  <a:lnTo>
                    <a:pt x="405384" y="194308"/>
                  </a:lnTo>
                  <a:lnTo>
                    <a:pt x="400027" y="149755"/>
                  </a:lnTo>
                  <a:lnTo>
                    <a:pt x="384772" y="108856"/>
                  </a:lnTo>
                  <a:lnTo>
                    <a:pt x="360836" y="72778"/>
                  </a:lnTo>
                  <a:lnTo>
                    <a:pt x="329441" y="42687"/>
                  </a:lnTo>
                  <a:lnTo>
                    <a:pt x="291806" y="19749"/>
                  </a:lnTo>
                  <a:lnTo>
                    <a:pt x="249149" y="513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65370" y="5400294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4" h="388620">
                  <a:moveTo>
                    <a:pt x="0" y="194308"/>
                  </a:moveTo>
                  <a:lnTo>
                    <a:pt x="5356" y="149755"/>
                  </a:lnTo>
                  <a:lnTo>
                    <a:pt x="20611" y="108856"/>
                  </a:lnTo>
                  <a:lnTo>
                    <a:pt x="44547" y="72778"/>
                  </a:lnTo>
                  <a:lnTo>
                    <a:pt x="75942" y="42687"/>
                  </a:lnTo>
                  <a:lnTo>
                    <a:pt x="113577" y="19749"/>
                  </a:lnTo>
                  <a:lnTo>
                    <a:pt x="156234" y="5131"/>
                  </a:lnTo>
                  <a:lnTo>
                    <a:pt x="202692" y="0"/>
                  </a:lnTo>
                  <a:lnTo>
                    <a:pt x="249149" y="5131"/>
                  </a:lnTo>
                  <a:lnTo>
                    <a:pt x="291806" y="19749"/>
                  </a:lnTo>
                  <a:lnTo>
                    <a:pt x="329441" y="42687"/>
                  </a:lnTo>
                  <a:lnTo>
                    <a:pt x="360836" y="72778"/>
                  </a:lnTo>
                  <a:lnTo>
                    <a:pt x="384772" y="108856"/>
                  </a:lnTo>
                  <a:lnTo>
                    <a:pt x="400027" y="149755"/>
                  </a:lnTo>
                  <a:lnTo>
                    <a:pt x="405384" y="194308"/>
                  </a:lnTo>
                  <a:lnTo>
                    <a:pt x="400027" y="238862"/>
                  </a:lnTo>
                  <a:lnTo>
                    <a:pt x="384772" y="279761"/>
                  </a:lnTo>
                  <a:lnTo>
                    <a:pt x="360836" y="315839"/>
                  </a:lnTo>
                  <a:lnTo>
                    <a:pt x="329441" y="345931"/>
                  </a:lnTo>
                  <a:lnTo>
                    <a:pt x="291806" y="368868"/>
                  </a:lnTo>
                  <a:lnTo>
                    <a:pt x="249149" y="383486"/>
                  </a:lnTo>
                  <a:lnTo>
                    <a:pt x="202692" y="388618"/>
                  </a:lnTo>
                  <a:lnTo>
                    <a:pt x="156234" y="383486"/>
                  </a:lnTo>
                  <a:lnTo>
                    <a:pt x="113577" y="368868"/>
                  </a:lnTo>
                  <a:lnTo>
                    <a:pt x="75942" y="345931"/>
                  </a:lnTo>
                  <a:lnTo>
                    <a:pt x="44547" y="315839"/>
                  </a:lnTo>
                  <a:lnTo>
                    <a:pt x="20611" y="279761"/>
                  </a:lnTo>
                  <a:lnTo>
                    <a:pt x="5356" y="238862"/>
                  </a:lnTo>
                  <a:lnTo>
                    <a:pt x="0" y="194308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22286" y="54395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9780" y="5474002"/>
            <a:ext cx="1148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H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Host</a:t>
            </a:r>
            <a:r>
              <a:rPr spc="5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19780" y="6296658"/>
            <a:ext cx="3945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Numbers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following</a:t>
            </a:r>
            <a:r>
              <a:rPr spc="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slides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refer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0" dirty="0">
                <a:latin typeface="Wingdings"/>
                <a:cs typeface="Wingdings"/>
              </a:rPr>
              <a:t></a:t>
            </a:r>
            <a:endParaRPr>
              <a:latin typeface="Wingdings"/>
              <a:cs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36685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(1,6)</a:t>
            </a:r>
            <a:r>
              <a:rPr spc="-160" dirty="0"/>
              <a:t> </a:t>
            </a:r>
            <a:r>
              <a:rPr spc="-114" dirty="0"/>
              <a:t>Memory</a:t>
            </a:r>
            <a:r>
              <a:rPr spc="-130" dirty="0"/>
              <a:t> </a:t>
            </a:r>
            <a:r>
              <a:rPr spc="-85" dirty="0"/>
              <a:t>allocation/release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25549"/>
            <a:ext cx="8377555" cy="29220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 indent="-183515">
              <a:spcBef>
                <a:spcPts val="10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buffers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CPU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GPU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allocated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275"/>
              </a:spcBef>
              <a:buClr>
                <a:srgbClr val="4F80BC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Host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(CPU)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device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(GPU)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memory: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00"/>
              </a:spcBef>
            </a:pPr>
            <a:endParaRPr sz="2400">
              <a:latin typeface="Arial"/>
              <a:cs typeface="Arial"/>
            </a:endParaRPr>
          </a:p>
          <a:p>
            <a:pPr marL="287020" marR="5080">
              <a:lnSpc>
                <a:spcPct val="120000"/>
              </a:lnSpc>
              <a:spcBef>
                <a:spcPts val="5"/>
              </a:spcBef>
              <a:tabLst>
                <a:tab pos="2809875" algn="l"/>
                <a:tab pos="2978785" algn="l"/>
                <a:tab pos="4662805" algn="l"/>
                <a:tab pos="4832350" algn="l"/>
                <a:tab pos="5336540" algn="l"/>
                <a:tab pos="6009005" algn="l"/>
                <a:tab pos="6177915" algn="l"/>
                <a:tab pos="7356475" algn="l"/>
              </a:tabLst>
            </a:pPr>
            <a:r>
              <a:rPr sz="2200" b="1" spc="-10" dirty="0">
                <a:latin typeface="Courier New"/>
                <a:cs typeface="Courier New"/>
              </a:rPr>
              <a:t>cudaMalloc(void</a:t>
            </a:r>
            <a:r>
              <a:rPr sz="2200" dirty="0">
                <a:latin typeface="Times New Roman"/>
                <a:cs typeface="Times New Roman"/>
              </a:rPr>
              <a:t>		</a:t>
            </a:r>
            <a:r>
              <a:rPr sz="2200" b="1" spc="-10" dirty="0">
                <a:latin typeface="Courier New"/>
                <a:cs typeface="Courier New"/>
              </a:rPr>
              <a:t>**pointer,</a:t>
            </a:r>
            <a:r>
              <a:rPr sz="2200" dirty="0">
                <a:latin typeface="Times New Roman"/>
                <a:cs typeface="Times New Roman"/>
              </a:rPr>
              <a:t>		</a:t>
            </a:r>
            <a:r>
              <a:rPr sz="2200" b="1" spc="-10" dirty="0">
                <a:latin typeface="Courier New"/>
                <a:cs typeface="Courier New"/>
              </a:rPr>
              <a:t>size_t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nbytes)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cudaMemset(void</a:t>
            </a:r>
            <a:r>
              <a:rPr sz="2200" dirty="0">
                <a:latin typeface="Times New Roman"/>
                <a:cs typeface="Times New Roman"/>
              </a:rPr>
              <a:t>		</a:t>
            </a:r>
            <a:r>
              <a:rPr sz="2200" b="1" spc="-10" dirty="0">
                <a:latin typeface="Courier New"/>
                <a:cs typeface="Courier New"/>
              </a:rPr>
              <a:t>*pointer,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int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val,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size_t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count)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cudaFree(void*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pointer)</a:t>
            </a:r>
            <a:endParaRPr sz="2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7933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(2,5)</a:t>
            </a:r>
            <a:r>
              <a:rPr spc="-175" dirty="0"/>
              <a:t> </a:t>
            </a:r>
            <a:r>
              <a:rPr spc="-100" dirty="0"/>
              <a:t>Data</a:t>
            </a:r>
            <a:r>
              <a:rPr spc="-170" dirty="0"/>
              <a:t> </a:t>
            </a:r>
            <a:r>
              <a:rPr spc="-55" dirty="0"/>
              <a:t>copies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57275"/>
            <a:ext cx="6275070" cy="466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451100" algn="l"/>
                <a:tab pos="3365500" algn="l"/>
                <a:tab pos="4127500" algn="l"/>
              </a:tabLst>
            </a:pPr>
            <a:r>
              <a:rPr sz="2000" b="1" spc="-10" dirty="0">
                <a:latin typeface="Courier New"/>
                <a:cs typeface="Courier New"/>
              </a:rPr>
              <a:t>cudaMemcpy(void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20" dirty="0">
                <a:latin typeface="Courier New"/>
                <a:cs typeface="Courier New"/>
              </a:rPr>
              <a:t>*dst,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20" dirty="0">
                <a:latin typeface="Courier New"/>
                <a:cs typeface="Courier New"/>
              </a:rPr>
              <a:t>void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*src,</a:t>
            </a:r>
            <a:endParaRPr sz="2000">
              <a:latin typeface="Courier New"/>
              <a:cs typeface="Courier New"/>
            </a:endParaRPr>
          </a:p>
          <a:p>
            <a:pPr marL="1536700">
              <a:tabLst>
                <a:tab pos="2603500" algn="l"/>
              </a:tabLst>
            </a:pPr>
            <a:r>
              <a:rPr sz="2000" b="1" spc="-10" dirty="0">
                <a:latin typeface="Courier New"/>
                <a:cs typeface="Courier New"/>
              </a:rPr>
              <a:t>size_t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nbytes,</a:t>
            </a:r>
            <a:endParaRPr sz="2000">
              <a:latin typeface="Courier New"/>
              <a:cs typeface="Courier New"/>
            </a:endParaRPr>
          </a:p>
          <a:p>
            <a:pPr marL="1536700">
              <a:tabLst>
                <a:tab pos="2298700" algn="l"/>
                <a:tab pos="4585335" algn="l"/>
              </a:tabLst>
            </a:pPr>
            <a:r>
              <a:rPr sz="2000" b="1" spc="-20" dirty="0">
                <a:latin typeface="Courier New"/>
                <a:cs typeface="Courier New"/>
              </a:rPr>
              <a:t>enum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C0504D"/>
                </a:solidFill>
                <a:latin typeface="Courier New"/>
                <a:cs typeface="Courier New"/>
              </a:rPr>
              <a:t>cudaMemcpyKind</a:t>
            </a:r>
            <a:r>
              <a:rPr sz="2000" dirty="0">
                <a:solidFill>
                  <a:srgbClr val="C0504D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latin typeface="Courier New"/>
                <a:cs typeface="Courier New"/>
              </a:rPr>
              <a:t>direction);</a:t>
            </a:r>
            <a:endParaRPr sz="2000">
              <a:latin typeface="Courier New"/>
              <a:cs typeface="Courier New"/>
            </a:endParaRPr>
          </a:p>
          <a:p>
            <a:pPr marL="468630" indent="-181610">
              <a:spcBef>
                <a:spcPts val="2110"/>
              </a:spcBef>
              <a:buClr>
                <a:srgbClr val="4F80BC"/>
              </a:buClr>
              <a:buSzPct val="85294"/>
              <a:buChar char="•"/>
              <a:tabLst>
                <a:tab pos="468630" algn="l"/>
              </a:tabLst>
            </a:pPr>
            <a:r>
              <a:rPr sz="1700" dirty="0">
                <a:latin typeface="Arial"/>
                <a:cs typeface="Arial"/>
              </a:rPr>
              <a:t>Blocks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CPU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thread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until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all</a:t>
            </a:r>
            <a:r>
              <a:rPr sz="1700" spc="-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bytes have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been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copied</a:t>
            </a:r>
            <a:endParaRPr sz="1700">
              <a:latin typeface="Arial"/>
              <a:cs typeface="Arial"/>
            </a:endParaRPr>
          </a:p>
          <a:p>
            <a:pPr marL="468630" indent="-181610">
              <a:buClr>
                <a:srgbClr val="4F80BC"/>
              </a:buClr>
              <a:buSzPct val="85294"/>
              <a:buChar char="•"/>
              <a:tabLst>
                <a:tab pos="468630" algn="l"/>
              </a:tabLst>
            </a:pPr>
            <a:r>
              <a:rPr sz="1700" dirty="0">
                <a:latin typeface="Arial"/>
                <a:cs typeface="Arial"/>
              </a:rPr>
              <a:t>Does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not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start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copying until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previous</a:t>
            </a:r>
            <a:r>
              <a:rPr sz="1700" spc="-10" dirty="0">
                <a:latin typeface="Arial"/>
                <a:cs typeface="Arial"/>
              </a:rPr>
              <a:t> CUDA</a:t>
            </a:r>
            <a:r>
              <a:rPr sz="1700" spc="-1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calls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complete</a:t>
            </a:r>
            <a:endParaRPr sz="17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marL="195580" indent="-182880" algn="just">
              <a:spcBef>
                <a:spcPts val="5"/>
              </a:spcBef>
              <a:buClr>
                <a:srgbClr val="4F80BC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2000" b="1" dirty="0">
                <a:latin typeface="Courier New"/>
                <a:cs typeface="Courier New"/>
              </a:rPr>
              <a:t>enum</a:t>
            </a:r>
            <a:r>
              <a:rPr sz="2000" spc="85" dirty="0">
                <a:latin typeface="Times New Roman"/>
                <a:cs typeface="Times New Roman"/>
              </a:rPr>
              <a:t>  </a:t>
            </a:r>
            <a:r>
              <a:rPr sz="2000" b="1" spc="-50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378460" marR="2230120" algn="just"/>
            <a:r>
              <a:rPr sz="2000" spc="-10" dirty="0">
                <a:latin typeface="Courier New"/>
                <a:cs typeface="Courier New"/>
              </a:rPr>
              <a:t>cudaMemcpyHostToDevice,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cudaMemcpyDeviceToHost,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cudaMemcpyDeviceToDevice</a:t>
            </a:r>
            <a:endParaRPr sz="2000">
              <a:latin typeface="Courier New"/>
              <a:cs typeface="Courier New"/>
            </a:endParaRPr>
          </a:p>
          <a:p>
            <a:pPr marL="378460" algn="just"/>
            <a:r>
              <a:rPr sz="2000" b="1" dirty="0">
                <a:latin typeface="Courier New"/>
                <a:cs typeface="Courier New"/>
              </a:rPr>
              <a:t>}</a:t>
            </a:r>
            <a:r>
              <a:rPr sz="2000" spc="95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solidFill>
                  <a:srgbClr val="C0504D"/>
                </a:solidFill>
                <a:latin typeface="Courier New"/>
                <a:cs typeface="Courier New"/>
              </a:rPr>
              <a:t>cudaMemcpyKind</a:t>
            </a:r>
            <a:endParaRPr sz="2000">
              <a:latin typeface="Courier New"/>
              <a:cs typeface="Courier New"/>
            </a:endParaRPr>
          </a:p>
          <a:p>
            <a:pPr marL="194945" indent="-182245" algn="just">
              <a:lnSpc>
                <a:spcPts val="2615"/>
              </a:lnSpc>
              <a:spcBef>
                <a:spcPts val="2090"/>
              </a:spcBef>
              <a:buClr>
                <a:srgbClr val="4F80BC"/>
              </a:buClr>
              <a:buSzPct val="84090"/>
              <a:buChar char="•"/>
              <a:tabLst>
                <a:tab pos="194945" algn="l"/>
              </a:tabLst>
            </a:pPr>
            <a:r>
              <a:rPr sz="2200" spc="-20" dirty="0">
                <a:latin typeface="Arial"/>
                <a:cs typeface="Arial"/>
              </a:rPr>
              <a:t>Non-</a:t>
            </a:r>
            <a:r>
              <a:rPr sz="2200" dirty="0">
                <a:latin typeface="Arial"/>
                <a:cs typeface="Arial"/>
              </a:rPr>
              <a:t>blocking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copies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also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available</a:t>
            </a:r>
            <a:endParaRPr sz="2200">
              <a:latin typeface="Arial"/>
              <a:cs typeface="Arial"/>
            </a:endParaRPr>
          </a:p>
          <a:p>
            <a:pPr marL="469900" lvl="1" indent="-182880">
              <a:lnSpc>
                <a:spcPts val="2375"/>
              </a:lnSpc>
              <a:buClr>
                <a:srgbClr val="4F80BC"/>
              </a:buClr>
              <a:buSzPct val="85000"/>
              <a:buFont typeface="Arial"/>
              <a:buChar char="•"/>
              <a:tabLst>
                <a:tab pos="469900" algn="l"/>
              </a:tabLst>
            </a:pPr>
            <a:r>
              <a:rPr sz="2000" b="1" spc="-10" dirty="0">
                <a:latin typeface="Courier New"/>
                <a:cs typeface="Courier New"/>
              </a:rPr>
              <a:t>cudaMemcpyAsync</a:t>
            </a:r>
            <a:endParaRPr sz="2000">
              <a:latin typeface="Courier New"/>
              <a:cs typeface="Courier New"/>
            </a:endParaRPr>
          </a:p>
          <a:p>
            <a:pPr marL="468630" lvl="1" indent="-181610">
              <a:spcBef>
                <a:spcPts val="75"/>
              </a:spcBef>
              <a:buClr>
                <a:srgbClr val="4F80BC"/>
              </a:buClr>
              <a:buSzPct val="85294"/>
              <a:buChar char="•"/>
              <a:tabLst>
                <a:tab pos="468630" algn="l"/>
              </a:tabLst>
            </a:pPr>
            <a:r>
              <a:rPr sz="1700" dirty="0">
                <a:latin typeface="Arial"/>
                <a:cs typeface="Arial"/>
              </a:rPr>
              <a:t>DMA</a:t>
            </a:r>
            <a:r>
              <a:rPr sz="1700" spc="-1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transfers,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overlap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computation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and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communication</a:t>
            </a:r>
            <a:endParaRPr sz="1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248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What</a:t>
            </a:r>
            <a:r>
              <a:rPr spc="-185" dirty="0"/>
              <a:t> </a:t>
            </a:r>
            <a:r>
              <a:rPr spc="-90" dirty="0"/>
              <a:t>are</a:t>
            </a:r>
            <a:r>
              <a:rPr spc="-170" dirty="0"/>
              <a:t> </a:t>
            </a:r>
            <a:r>
              <a:rPr spc="-95" dirty="0"/>
              <a:t>GPUs</a:t>
            </a:r>
            <a:r>
              <a:rPr spc="-190" dirty="0"/>
              <a:t> </a:t>
            </a:r>
            <a:r>
              <a:rPr spc="-105" dirty="0"/>
              <a:t>used</a:t>
            </a:r>
            <a:r>
              <a:rPr spc="-185" dirty="0"/>
              <a:t> </a:t>
            </a:r>
            <a:r>
              <a:rPr spc="-20" dirty="0"/>
              <a:t>for?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639" y="1676400"/>
            <a:ext cx="8065134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 indent="-183515">
              <a:spcBef>
                <a:spcPts val="100"/>
              </a:spcBef>
              <a:buClr>
                <a:srgbClr val="4F80BC"/>
              </a:buClr>
              <a:buSzPct val="85416"/>
              <a:buChar char="•"/>
              <a:tabLst>
                <a:tab pos="196215" algn="l"/>
              </a:tabLst>
            </a:pPr>
            <a:r>
              <a:rPr sz="2400" spc="-10" dirty="0">
                <a:latin typeface="Arial"/>
                <a:cs typeface="Arial"/>
              </a:rPr>
              <a:t>Gaming</a:t>
            </a:r>
            <a:endParaRPr lang="en-US" sz="2400" spc="-1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  <a:buClr>
                <a:srgbClr val="4F80BC"/>
              </a:buClr>
              <a:buSzPct val="85416"/>
              <a:tabLst>
                <a:tab pos="196215" algn="l"/>
              </a:tabLst>
            </a:pPr>
            <a:endParaRPr sz="2400" dirty="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Crypto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minin</a:t>
            </a:r>
            <a:r>
              <a:rPr lang="en-US" sz="2400" spc="-10" dirty="0">
                <a:latin typeface="Arial"/>
                <a:cs typeface="Arial"/>
              </a:rPr>
              <a:t>g</a:t>
            </a: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endParaRPr lang="en-US" sz="2400" spc="-10" dirty="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lang="en-GB" sz="2400" dirty="0">
                <a:latin typeface="Arial"/>
                <a:cs typeface="Arial"/>
              </a:rPr>
              <a:t>Deep</a:t>
            </a:r>
            <a:r>
              <a:rPr lang="en-GB" sz="2400" spc="-5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275"/>
              </a:spcBef>
              <a:buClr>
                <a:srgbClr val="4F80BC"/>
              </a:buClr>
              <a:buFont typeface="Arial"/>
              <a:buChar char="•"/>
            </a:pPr>
            <a:endParaRPr sz="2400" dirty="0">
              <a:latin typeface="Arial"/>
              <a:cs typeface="Arial"/>
            </a:endParaRPr>
          </a:p>
          <a:p>
            <a:pPr marL="195580" indent="-182880"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GPUs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increasingly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  <a:p>
            <a:pPr marL="469900" lvl="1" indent="-182880">
              <a:spcBef>
                <a:spcPts val="484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Number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crunching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science,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finance,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processing</a:t>
            </a:r>
            <a:endParaRPr sz="2000" dirty="0">
              <a:latin typeface="Arial"/>
              <a:cs typeface="Arial"/>
            </a:endParaRPr>
          </a:p>
          <a:p>
            <a:pPr marL="469900" lvl="1" indent="-182880">
              <a:spcBef>
                <a:spcPts val="480"/>
              </a:spcBef>
              <a:buClr>
                <a:srgbClr val="4F80BC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(fast)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operations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processing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science</a:t>
            </a:r>
            <a:endParaRPr sz="2000" dirty="0">
              <a:latin typeface="Arial"/>
              <a:cs typeface="Arial"/>
            </a:endParaRPr>
          </a:p>
          <a:p>
            <a:pPr lvl="1">
              <a:spcBef>
                <a:spcPts val="1155"/>
              </a:spcBef>
              <a:buClr>
                <a:srgbClr val="4F80BC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(3)</a:t>
            </a:r>
            <a:r>
              <a:rPr spc="-155" dirty="0"/>
              <a:t> </a:t>
            </a:r>
            <a:r>
              <a:rPr spc="-105" dirty="0"/>
              <a:t>Kernel</a:t>
            </a:r>
            <a:r>
              <a:rPr spc="-170" dirty="0"/>
              <a:t> </a:t>
            </a:r>
            <a:r>
              <a:rPr spc="-110" dirty="0"/>
              <a:t>launch</a:t>
            </a:r>
            <a:r>
              <a:rPr spc="-180" dirty="0"/>
              <a:t> </a:t>
            </a:r>
            <a:r>
              <a:rPr spc="-105" dirty="0">
                <a:solidFill>
                  <a:srgbClr val="7F7F7F"/>
                </a:solidFill>
              </a:rPr>
              <a:t>(from</a:t>
            </a:r>
            <a:r>
              <a:rPr spc="-155" dirty="0">
                <a:solidFill>
                  <a:srgbClr val="7F7F7F"/>
                </a:solidFill>
              </a:rPr>
              <a:t> </a:t>
            </a:r>
            <a:r>
              <a:rPr spc="-10" dirty="0">
                <a:solidFill>
                  <a:srgbClr val="7F7F7F"/>
                </a:solidFill>
              </a:rPr>
              <a:t>host)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64267" y="2018036"/>
            <a:ext cx="5783580" cy="206594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95580" indent="-182880">
              <a:spcBef>
                <a:spcPts val="509"/>
              </a:spcBef>
              <a:buClr>
                <a:srgbClr val="4F80BC"/>
              </a:buClr>
              <a:buSzPct val="84615"/>
              <a:buChar char="•"/>
              <a:tabLst>
                <a:tab pos="195580" algn="l"/>
              </a:tabLst>
            </a:pPr>
            <a:r>
              <a:rPr dirty="0"/>
              <a:t>Execution</a:t>
            </a:r>
            <a:r>
              <a:rPr spc="-85" dirty="0"/>
              <a:t> </a:t>
            </a:r>
            <a:r>
              <a:rPr spc="-10" dirty="0"/>
              <a:t>configuration:</a:t>
            </a:r>
          </a:p>
          <a:p>
            <a:pPr marL="287020" marR="5080">
              <a:lnSpc>
                <a:spcPts val="3170"/>
              </a:lnSpc>
              <a:spcBef>
                <a:spcPts val="5"/>
              </a:spcBef>
              <a:tabLst>
                <a:tab pos="791210" algn="l"/>
                <a:tab pos="1126490" algn="l"/>
                <a:tab pos="1463040" algn="l"/>
                <a:tab pos="2809240" algn="l"/>
                <a:tab pos="3482340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256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threads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per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1F487C"/>
                </a:solidFill>
                <a:latin typeface="Courier New"/>
                <a:cs typeface="Courier New"/>
              </a:rPr>
              <a:t>dim3</a:t>
            </a:r>
            <a:r>
              <a:rPr sz="2200" dirty="0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myBlockSize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4,8,8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 marL="287020">
              <a:spcBef>
                <a:spcPts val="330"/>
              </a:spcBef>
              <a:tabLst>
                <a:tab pos="791210" algn="l"/>
                <a:tab pos="1631950" algn="l"/>
                <a:tab pos="2809240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5000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thread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blocks</a:t>
            </a:r>
            <a:endParaRPr sz="2200">
              <a:latin typeface="Courier New"/>
              <a:cs typeface="Courier New"/>
            </a:endParaRPr>
          </a:p>
          <a:p>
            <a:pPr marL="287020">
              <a:spcBef>
                <a:spcPts val="530"/>
              </a:spcBef>
              <a:tabLst>
                <a:tab pos="1126490" algn="l"/>
              </a:tabLst>
            </a:pPr>
            <a:r>
              <a:rPr sz="2200" b="1" spc="-20" dirty="0">
                <a:solidFill>
                  <a:srgbClr val="1F487C"/>
                </a:solidFill>
                <a:latin typeface="Courier New"/>
                <a:cs typeface="Courier New"/>
              </a:rPr>
              <a:t>dim3</a:t>
            </a:r>
            <a:r>
              <a:rPr sz="2200" dirty="0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myGridSize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100,50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8826" y="5729427"/>
            <a:ext cx="2546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526540" algn="l"/>
              </a:tabLst>
            </a:pPr>
            <a:r>
              <a:rPr sz="2200" b="1" spc="-10" dirty="0">
                <a:latin typeface="Courier New"/>
                <a:cs typeface="Courier New"/>
              </a:rPr>
              <a:t>//Launch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kernel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8826" y="6132066"/>
            <a:ext cx="82746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695450" algn="l"/>
                <a:tab pos="4218940" algn="l"/>
                <a:tab pos="6744334" algn="l"/>
              </a:tabLst>
            </a:pPr>
            <a:r>
              <a:rPr sz="2200" spc="-10" dirty="0">
                <a:latin typeface="Courier New"/>
                <a:cs typeface="Courier New"/>
              </a:rPr>
              <a:t>my_kernel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&lt;&lt;&lt;</a:t>
            </a:r>
            <a:r>
              <a:rPr sz="2200" spc="-10" dirty="0">
                <a:latin typeface="Courier New"/>
                <a:cs typeface="Courier New"/>
              </a:rPr>
              <a:t>myGridSize</a:t>
            </a:r>
            <a:r>
              <a:rPr sz="2200" b="1" spc="-10" dirty="0">
                <a:latin typeface="Courier New"/>
                <a:cs typeface="Courier New"/>
              </a:rPr>
              <a:t>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myBlockSize</a:t>
            </a:r>
            <a:r>
              <a:rPr sz="2200" b="1" spc="-10" dirty="0">
                <a:latin typeface="Courier New"/>
                <a:cs typeface="Courier New"/>
              </a:rPr>
              <a:t>&gt;&gt;&gt;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&lt;args&gt;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99379" y="3175762"/>
            <a:ext cx="1801495" cy="210185"/>
          </a:xfrm>
          <a:custGeom>
            <a:avLst/>
            <a:gdLst/>
            <a:ahLst/>
            <a:cxnLst/>
            <a:rect l="l" t="t" r="r" b="b"/>
            <a:pathLst>
              <a:path w="1801495" h="210185">
                <a:moveTo>
                  <a:pt x="1725417" y="164385"/>
                </a:moveTo>
                <a:lnTo>
                  <a:pt x="1680083" y="186182"/>
                </a:lnTo>
                <a:lnTo>
                  <a:pt x="1677416" y="194056"/>
                </a:lnTo>
                <a:lnTo>
                  <a:pt x="1680464" y="200660"/>
                </a:lnTo>
                <a:lnTo>
                  <a:pt x="1683639" y="207264"/>
                </a:lnTo>
                <a:lnTo>
                  <a:pt x="1691513" y="209931"/>
                </a:lnTo>
                <a:lnTo>
                  <a:pt x="1778237" y="168275"/>
                </a:lnTo>
                <a:lnTo>
                  <a:pt x="1774063" y="168275"/>
                </a:lnTo>
                <a:lnTo>
                  <a:pt x="1725417" y="164385"/>
                </a:lnTo>
                <a:close/>
              </a:path>
              <a:path w="1801495" h="210185">
                <a:moveTo>
                  <a:pt x="1749002" y="153045"/>
                </a:moveTo>
                <a:lnTo>
                  <a:pt x="1725417" y="164385"/>
                </a:lnTo>
                <a:lnTo>
                  <a:pt x="1774063" y="168275"/>
                </a:lnTo>
                <a:lnTo>
                  <a:pt x="1774250" y="165989"/>
                </a:lnTo>
                <a:lnTo>
                  <a:pt x="1767586" y="165989"/>
                </a:lnTo>
                <a:lnTo>
                  <a:pt x="1749002" y="153045"/>
                </a:lnTo>
                <a:close/>
              </a:path>
              <a:path w="1801495" h="210185">
                <a:moveTo>
                  <a:pt x="1701419" y="87757"/>
                </a:moveTo>
                <a:lnTo>
                  <a:pt x="1693164" y="89154"/>
                </a:lnTo>
                <a:lnTo>
                  <a:pt x="1688973" y="95123"/>
                </a:lnTo>
                <a:lnTo>
                  <a:pt x="1684782" y="101219"/>
                </a:lnTo>
                <a:lnTo>
                  <a:pt x="1686306" y="109347"/>
                </a:lnTo>
                <a:lnTo>
                  <a:pt x="1727526" y="138088"/>
                </a:lnTo>
                <a:lnTo>
                  <a:pt x="1776222" y="141986"/>
                </a:lnTo>
                <a:lnTo>
                  <a:pt x="1774063" y="168275"/>
                </a:lnTo>
                <a:lnTo>
                  <a:pt x="1778237" y="168275"/>
                </a:lnTo>
                <a:lnTo>
                  <a:pt x="1801241" y="157226"/>
                </a:lnTo>
                <a:lnTo>
                  <a:pt x="1707388" y="91821"/>
                </a:lnTo>
                <a:lnTo>
                  <a:pt x="1701419" y="87757"/>
                </a:lnTo>
                <a:close/>
              </a:path>
              <a:path w="1801495" h="210185">
                <a:moveTo>
                  <a:pt x="1769364" y="143256"/>
                </a:moveTo>
                <a:lnTo>
                  <a:pt x="1749002" y="153045"/>
                </a:lnTo>
                <a:lnTo>
                  <a:pt x="1767586" y="165989"/>
                </a:lnTo>
                <a:lnTo>
                  <a:pt x="1769364" y="143256"/>
                </a:lnTo>
                <a:close/>
              </a:path>
              <a:path w="1801495" h="210185">
                <a:moveTo>
                  <a:pt x="1776117" y="143256"/>
                </a:moveTo>
                <a:lnTo>
                  <a:pt x="1769364" y="143256"/>
                </a:lnTo>
                <a:lnTo>
                  <a:pt x="1767586" y="165989"/>
                </a:lnTo>
                <a:lnTo>
                  <a:pt x="1774250" y="165989"/>
                </a:lnTo>
                <a:lnTo>
                  <a:pt x="1776117" y="143256"/>
                </a:lnTo>
                <a:close/>
              </a:path>
              <a:path w="1801495" h="210185">
                <a:moveTo>
                  <a:pt x="2032" y="0"/>
                </a:moveTo>
                <a:lnTo>
                  <a:pt x="0" y="26416"/>
                </a:lnTo>
                <a:lnTo>
                  <a:pt x="1725417" y="164385"/>
                </a:lnTo>
                <a:lnTo>
                  <a:pt x="1749002" y="153045"/>
                </a:lnTo>
                <a:lnTo>
                  <a:pt x="1727526" y="138088"/>
                </a:lnTo>
                <a:lnTo>
                  <a:pt x="2032" y="0"/>
                </a:lnTo>
                <a:close/>
              </a:path>
              <a:path w="1801495" h="210185">
                <a:moveTo>
                  <a:pt x="1727526" y="138088"/>
                </a:moveTo>
                <a:lnTo>
                  <a:pt x="1749002" y="153045"/>
                </a:lnTo>
                <a:lnTo>
                  <a:pt x="1769364" y="143256"/>
                </a:lnTo>
                <a:lnTo>
                  <a:pt x="1776117" y="143256"/>
                </a:lnTo>
                <a:lnTo>
                  <a:pt x="1776222" y="141986"/>
                </a:lnTo>
                <a:lnTo>
                  <a:pt x="1727526" y="13808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5909" y="3996055"/>
            <a:ext cx="873125" cy="802005"/>
          </a:xfrm>
          <a:custGeom>
            <a:avLst/>
            <a:gdLst/>
            <a:ahLst/>
            <a:cxnLst/>
            <a:rect l="l" t="t" r="r" b="b"/>
            <a:pathLst>
              <a:path w="873125" h="802004">
                <a:moveTo>
                  <a:pt x="759714" y="750189"/>
                </a:moveTo>
                <a:lnTo>
                  <a:pt x="752602" y="754761"/>
                </a:lnTo>
                <a:lnTo>
                  <a:pt x="749554" y="768985"/>
                </a:lnTo>
                <a:lnTo>
                  <a:pt x="754126" y="776097"/>
                </a:lnTo>
                <a:lnTo>
                  <a:pt x="872998" y="801878"/>
                </a:lnTo>
                <a:lnTo>
                  <a:pt x="870513" y="793877"/>
                </a:lnTo>
                <a:lnTo>
                  <a:pt x="844804" y="793877"/>
                </a:lnTo>
                <a:lnTo>
                  <a:pt x="808884" y="760954"/>
                </a:lnTo>
                <a:lnTo>
                  <a:pt x="766826" y="751840"/>
                </a:lnTo>
                <a:lnTo>
                  <a:pt x="759714" y="750189"/>
                </a:lnTo>
                <a:close/>
              </a:path>
              <a:path w="873125" h="802004">
                <a:moveTo>
                  <a:pt x="808884" y="760954"/>
                </a:moveTo>
                <a:lnTo>
                  <a:pt x="844804" y="793877"/>
                </a:lnTo>
                <a:lnTo>
                  <a:pt x="850033" y="788162"/>
                </a:lnTo>
                <a:lnTo>
                  <a:pt x="841121" y="788162"/>
                </a:lnTo>
                <a:lnTo>
                  <a:pt x="834409" y="766486"/>
                </a:lnTo>
                <a:lnTo>
                  <a:pt x="808884" y="760954"/>
                </a:lnTo>
                <a:close/>
              </a:path>
              <a:path w="873125" h="802004">
                <a:moveTo>
                  <a:pt x="829564" y="681736"/>
                </a:moveTo>
                <a:lnTo>
                  <a:pt x="815594" y="686054"/>
                </a:lnTo>
                <a:lnTo>
                  <a:pt x="811784" y="693420"/>
                </a:lnTo>
                <a:lnTo>
                  <a:pt x="826682" y="741534"/>
                </a:lnTo>
                <a:lnTo>
                  <a:pt x="862584" y="774446"/>
                </a:lnTo>
                <a:lnTo>
                  <a:pt x="844804" y="793877"/>
                </a:lnTo>
                <a:lnTo>
                  <a:pt x="870513" y="793877"/>
                </a:lnTo>
                <a:lnTo>
                  <a:pt x="836930" y="685673"/>
                </a:lnTo>
                <a:lnTo>
                  <a:pt x="829564" y="681736"/>
                </a:lnTo>
                <a:close/>
              </a:path>
              <a:path w="873125" h="802004">
                <a:moveTo>
                  <a:pt x="834409" y="766486"/>
                </a:moveTo>
                <a:lnTo>
                  <a:pt x="841121" y="788162"/>
                </a:lnTo>
                <a:lnTo>
                  <a:pt x="856488" y="771271"/>
                </a:lnTo>
                <a:lnTo>
                  <a:pt x="834409" y="766486"/>
                </a:lnTo>
                <a:close/>
              </a:path>
              <a:path w="873125" h="802004">
                <a:moveTo>
                  <a:pt x="826682" y="741534"/>
                </a:moveTo>
                <a:lnTo>
                  <a:pt x="834409" y="766486"/>
                </a:lnTo>
                <a:lnTo>
                  <a:pt x="856488" y="771271"/>
                </a:lnTo>
                <a:lnTo>
                  <a:pt x="841121" y="788162"/>
                </a:lnTo>
                <a:lnTo>
                  <a:pt x="850033" y="788162"/>
                </a:lnTo>
                <a:lnTo>
                  <a:pt x="862584" y="774446"/>
                </a:lnTo>
                <a:lnTo>
                  <a:pt x="826682" y="741534"/>
                </a:lnTo>
                <a:close/>
              </a:path>
              <a:path w="873125" h="802004">
                <a:moveTo>
                  <a:pt x="17780" y="0"/>
                </a:moveTo>
                <a:lnTo>
                  <a:pt x="0" y="19558"/>
                </a:lnTo>
                <a:lnTo>
                  <a:pt x="808884" y="760954"/>
                </a:lnTo>
                <a:lnTo>
                  <a:pt x="834409" y="766486"/>
                </a:lnTo>
                <a:lnTo>
                  <a:pt x="826682" y="741534"/>
                </a:lnTo>
                <a:lnTo>
                  <a:pt x="1778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71309" y="2782315"/>
            <a:ext cx="912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3D</a:t>
            </a:r>
            <a:r>
              <a:rPr spc="-10" dirty="0">
                <a:latin typeface="Arial"/>
                <a:cs typeface="Arial"/>
              </a:rPr>
              <a:t> block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5673" y="3816855"/>
            <a:ext cx="761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grid</a:t>
            </a:r>
            <a:endParaRPr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34150" y="4856228"/>
            <a:ext cx="4104640" cy="862965"/>
            <a:chOff x="5010150" y="4856227"/>
            <a:chExt cx="4104640" cy="862965"/>
          </a:xfrm>
        </p:grpSpPr>
        <p:sp>
          <p:nvSpPr>
            <p:cNvPr id="11" name="object 11"/>
            <p:cNvSpPr/>
            <p:nvPr/>
          </p:nvSpPr>
          <p:spPr>
            <a:xfrm>
              <a:off x="5010150" y="4856227"/>
              <a:ext cx="4104640" cy="862965"/>
            </a:xfrm>
            <a:custGeom>
              <a:avLst/>
              <a:gdLst/>
              <a:ahLst/>
              <a:cxnLst/>
              <a:rect l="l" t="t" r="r" b="b"/>
              <a:pathLst>
                <a:path w="4104640" h="862964">
                  <a:moveTo>
                    <a:pt x="4104132" y="0"/>
                  </a:moveTo>
                  <a:lnTo>
                    <a:pt x="0" y="0"/>
                  </a:lnTo>
                  <a:lnTo>
                    <a:pt x="0" y="862582"/>
                  </a:lnTo>
                  <a:lnTo>
                    <a:pt x="4104132" y="862582"/>
                  </a:lnTo>
                  <a:lnTo>
                    <a:pt x="410413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585" y="4922329"/>
              <a:ext cx="1088517" cy="7379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6497" y="4919281"/>
              <a:ext cx="1090041" cy="73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7177" y="4919281"/>
              <a:ext cx="1090041" cy="7379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7205" y="1832863"/>
            <a:ext cx="136271" cy="83947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47381" y="1491184"/>
            <a:ext cx="876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6530" y="2924366"/>
            <a:ext cx="1088517" cy="101688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204455" y="3005709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Block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9085" y="4052061"/>
            <a:ext cx="134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block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150" y="4856228"/>
            <a:ext cx="4104640" cy="474489"/>
          </a:xfrm>
          <a:prstGeom prst="rect">
            <a:avLst/>
          </a:prstGeom>
          <a:ln w="26424">
            <a:solidFill>
              <a:srgbClr val="385D89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2528570">
              <a:spcBef>
                <a:spcPts val="154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27083" y="5752594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grid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944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(3)</a:t>
            </a:r>
            <a:r>
              <a:rPr spc="-155" dirty="0"/>
              <a:t> </a:t>
            </a:r>
            <a:r>
              <a:rPr spc="-105" dirty="0"/>
              <a:t>Kernel</a:t>
            </a:r>
            <a:r>
              <a:rPr spc="-170" dirty="0"/>
              <a:t> </a:t>
            </a:r>
            <a:r>
              <a:rPr spc="-110" dirty="0"/>
              <a:t>launch</a:t>
            </a:r>
            <a:r>
              <a:rPr spc="-180" dirty="0"/>
              <a:t> </a:t>
            </a:r>
            <a:r>
              <a:rPr spc="-105" dirty="0">
                <a:solidFill>
                  <a:srgbClr val="7F7F7F"/>
                </a:solidFill>
              </a:rPr>
              <a:t>(from</a:t>
            </a:r>
            <a:r>
              <a:rPr spc="-155" dirty="0">
                <a:solidFill>
                  <a:srgbClr val="7F7F7F"/>
                </a:solidFill>
              </a:rPr>
              <a:t> </a:t>
            </a:r>
            <a:r>
              <a:rPr spc="-10" dirty="0">
                <a:solidFill>
                  <a:srgbClr val="7F7F7F"/>
                </a:solidFill>
              </a:rPr>
              <a:t>host)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64267" y="2018036"/>
            <a:ext cx="5783580" cy="206594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95580" indent="-182880">
              <a:spcBef>
                <a:spcPts val="509"/>
              </a:spcBef>
              <a:buClr>
                <a:srgbClr val="4F80BC"/>
              </a:buClr>
              <a:buSzPct val="84615"/>
              <a:buChar char="•"/>
              <a:tabLst>
                <a:tab pos="195580" algn="l"/>
              </a:tabLst>
            </a:pPr>
            <a:r>
              <a:rPr dirty="0"/>
              <a:t>Execution</a:t>
            </a:r>
            <a:r>
              <a:rPr spc="-85" dirty="0"/>
              <a:t> </a:t>
            </a:r>
            <a:r>
              <a:rPr spc="-10" dirty="0"/>
              <a:t>configuration:</a:t>
            </a:r>
          </a:p>
          <a:p>
            <a:pPr marL="287020" marR="5080">
              <a:lnSpc>
                <a:spcPts val="3170"/>
              </a:lnSpc>
              <a:spcBef>
                <a:spcPts val="5"/>
              </a:spcBef>
              <a:tabLst>
                <a:tab pos="791210" algn="l"/>
                <a:tab pos="1126490" algn="l"/>
                <a:tab pos="1463040" algn="l"/>
                <a:tab pos="2809240" algn="l"/>
                <a:tab pos="3482340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256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threads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per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1F487C"/>
                </a:solidFill>
                <a:latin typeface="Courier New"/>
                <a:cs typeface="Courier New"/>
              </a:rPr>
              <a:t>dim3</a:t>
            </a:r>
            <a:r>
              <a:rPr sz="2200" dirty="0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myBlockSize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4,8,8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 marL="287020">
              <a:spcBef>
                <a:spcPts val="330"/>
              </a:spcBef>
              <a:tabLst>
                <a:tab pos="791210" algn="l"/>
                <a:tab pos="1631950" algn="l"/>
                <a:tab pos="2809240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5000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thread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blocks</a:t>
            </a:r>
            <a:endParaRPr sz="2200">
              <a:latin typeface="Courier New"/>
              <a:cs typeface="Courier New"/>
            </a:endParaRPr>
          </a:p>
          <a:p>
            <a:pPr marL="287020">
              <a:spcBef>
                <a:spcPts val="530"/>
              </a:spcBef>
              <a:tabLst>
                <a:tab pos="1126490" algn="l"/>
              </a:tabLst>
            </a:pPr>
            <a:r>
              <a:rPr sz="2200" b="1" spc="-20" dirty="0">
                <a:solidFill>
                  <a:srgbClr val="1F487C"/>
                </a:solidFill>
                <a:latin typeface="Courier New"/>
                <a:cs typeface="Courier New"/>
              </a:rPr>
              <a:t>dim3</a:t>
            </a:r>
            <a:r>
              <a:rPr sz="2200" dirty="0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myGridSize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100,50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8826" y="5729427"/>
            <a:ext cx="2546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526540" algn="l"/>
              </a:tabLst>
            </a:pPr>
            <a:r>
              <a:rPr sz="2200" b="1" spc="-10" dirty="0">
                <a:latin typeface="Courier New"/>
                <a:cs typeface="Courier New"/>
              </a:rPr>
              <a:t>//Launch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kernel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8826" y="6132066"/>
            <a:ext cx="82746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695450" algn="l"/>
                <a:tab pos="4218940" algn="l"/>
                <a:tab pos="6744334" algn="l"/>
              </a:tabLst>
            </a:pPr>
            <a:r>
              <a:rPr sz="2200" spc="-10" dirty="0">
                <a:latin typeface="Courier New"/>
                <a:cs typeface="Courier New"/>
              </a:rPr>
              <a:t>my_kernel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&lt;&lt;&lt;</a:t>
            </a:r>
            <a:r>
              <a:rPr sz="2200" spc="-10" dirty="0">
                <a:latin typeface="Courier New"/>
                <a:cs typeface="Courier New"/>
              </a:rPr>
              <a:t>myGridSize</a:t>
            </a:r>
            <a:r>
              <a:rPr sz="2200" b="1" spc="-10" dirty="0">
                <a:latin typeface="Courier New"/>
                <a:cs typeface="Courier New"/>
              </a:rPr>
              <a:t>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urier New"/>
                <a:cs typeface="Courier New"/>
              </a:rPr>
              <a:t>myBlockSize</a:t>
            </a:r>
            <a:r>
              <a:rPr sz="2200" b="1" spc="-10" dirty="0">
                <a:latin typeface="Courier New"/>
                <a:cs typeface="Courier New"/>
              </a:rPr>
              <a:t>&gt;&gt;&gt;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(</a:t>
            </a:r>
            <a:r>
              <a:rPr sz="2200" spc="-10" dirty="0">
                <a:latin typeface="Courier New"/>
                <a:cs typeface="Courier New"/>
              </a:rPr>
              <a:t>&lt;args&gt;</a:t>
            </a:r>
            <a:r>
              <a:rPr sz="2200" b="1" spc="-10" dirty="0"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99379" y="3175762"/>
            <a:ext cx="1801495" cy="210185"/>
          </a:xfrm>
          <a:custGeom>
            <a:avLst/>
            <a:gdLst/>
            <a:ahLst/>
            <a:cxnLst/>
            <a:rect l="l" t="t" r="r" b="b"/>
            <a:pathLst>
              <a:path w="1801495" h="210185">
                <a:moveTo>
                  <a:pt x="1725417" y="164385"/>
                </a:moveTo>
                <a:lnTo>
                  <a:pt x="1680083" y="186182"/>
                </a:lnTo>
                <a:lnTo>
                  <a:pt x="1677416" y="194056"/>
                </a:lnTo>
                <a:lnTo>
                  <a:pt x="1680464" y="200660"/>
                </a:lnTo>
                <a:lnTo>
                  <a:pt x="1683639" y="207264"/>
                </a:lnTo>
                <a:lnTo>
                  <a:pt x="1691513" y="209931"/>
                </a:lnTo>
                <a:lnTo>
                  <a:pt x="1778237" y="168275"/>
                </a:lnTo>
                <a:lnTo>
                  <a:pt x="1774063" y="168275"/>
                </a:lnTo>
                <a:lnTo>
                  <a:pt x="1725417" y="164385"/>
                </a:lnTo>
                <a:close/>
              </a:path>
              <a:path w="1801495" h="210185">
                <a:moveTo>
                  <a:pt x="1749002" y="153045"/>
                </a:moveTo>
                <a:lnTo>
                  <a:pt x="1725417" y="164385"/>
                </a:lnTo>
                <a:lnTo>
                  <a:pt x="1774063" y="168275"/>
                </a:lnTo>
                <a:lnTo>
                  <a:pt x="1774250" y="165989"/>
                </a:lnTo>
                <a:lnTo>
                  <a:pt x="1767586" y="165989"/>
                </a:lnTo>
                <a:lnTo>
                  <a:pt x="1749002" y="153045"/>
                </a:lnTo>
                <a:close/>
              </a:path>
              <a:path w="1801495" h="210185">
                <a:moveTo>
                  <a:pt x="1701419" y="87757"/>
                </a:moveTo>
                <a:lnTo>
                  <a:pt x="1693164" y="89154"/>
                </a:lnTo>
                <a:lnTo>
                  <a:pt x="1688973" y="95123"/>
                </a:lnTo>
                <a:lnTo>
                  <a:pt x="1684782" y="101219"/>
                </a:lnTo>
                <a:lnTo>
                  <a:pt x="1686306" y="109347"/>
                </a:lnTo>
                <a:lnTo>
                  <a:pt x="1727526" y="138088"/>
                </a:lnTo>
                <a:lnTo>
                  <a:pt x="1776222" y="141986"/>
                </a:lnTo>
                <a:lnTo>
                  <a:pt x="1774063" y="168275"/>
                </a:lnTo>
                <a:lnTo>
                  <a:pt x="1778237" y="168275"/>
                </a:lnTo>
                <a:lnTo>
                  <a:pt x="1801241" y="157226"/>
                </a:lnTo>
                <a:lnTo>
                  <a:pt x="1707388" y="91821"/>
                </a:lnTo>
                <a:lnTo>
                  <a:pt x="1701419" y="87757"/>
                </a:lnTo>
                <a:close/>
              </a:path>
              <a:path w="1801495" h="210185">
                <a:moveTo>
                  <a:pt x="1769364" y="143256"/>
                </a:moveTo>
                <a:lnTo>
                  <a:pt x="1749002" y="153045"/>
                </a:lnTo>
                <a:lnTo>
                  <a:pt x="1767586" y="165989"/>
                </a:lnTo>
                <a:lnTo>
                  <a:pt x="1769364" y="143256"/>
                </a:lnTo>
                <a:close/>
              </a:path>
              <a:path w="1801495" h="210185">
                <a:moveTo>
                  <a:pt x="1776117" y="143256"/>
                </a:moveTo>
                <a:lnTo>
                  <a:pt x="1769364" y="143256"/>
                </a:lnTo>
                <a:lnTo>
                  <a:pt x="1767586" y="165989"/>
                </a:lnTo>
                <a:lnTo>
                  <a:pt x="1774250" y="165989"/>
                </a:lnTo>
                <a:lnTo>
                  <a:pt x="1776117" y="143256"/>
                </a:lnTo>
                <a:close/>
              </a:path>
              <a:path w="1801495" h="210185">
                <a:moveTo>
                  <a:pt x="2032" y="0"/>
                </a:moveTo>
                <a:lnTo>
                  <a:pt x="0" y="26416"/>
                </a:lnTo>
                <a:lnTo>
                  <a:pt x="1725417" y="164385"/>
                </a:lnTo>
                <a:lnTo>
                  <a:pt x="1749002" y="153045"/>
                </a:lnTo>
                <a:lnTo>
                  <a:pt x="1727526" y="138088"/>
                </a:lnTo>
                <a:lnTo>
                  <a:pt x="2032" y="0"/>
                </a:lnTo>
                <a:close/>
              </a:path>
              <a:path w="1801495" h="210185">
                <a:moveTo>
                  <a:pt x="1727526" y="138088"/>
                </a:moveTo>
                <a:lnTo>
                  <a:pt x="1749002" y="153045"/>
                </a:lnTo>
                <a:lnTo>
                  <a:pt x="1769364" y="143256"/>
                </a:lnTo>
                <a:lnTo>
                  <a:pt x="1776117" y="143256"/>
                </a:lnTo>
                <a:lnTo>
                  <a:pt x="1776222" y="141986"/>
                </a:lnTo>
                <a:lnTo>
                  <a:pt x="1727526" y="13808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5909" y="3996055"/>
            <a:ext cx="873125" cy="802005"/>
          </a:xfrm>
          <a:custGeom>
            <a:avLst/>
            <a:gdLst/>
            <a:ahLst/>
            <a:cxnLst/>
            <a:rect l="l" t="t" r="r" b="b"/>
            <a:pathLst>
              <a:path w="873125" h="802004">
                <a:moveTo>
                  <a:pt x="759714" y="750189"/>
                </a:moveTo>
                <a:lnTo>
                  <a:pt x="752602" y="754761"/>
                </a:lnTo>
                <a:lnTo>
                  <a:pt x="749554" y="768985"/>
                </a:lnTo>
                <a:lnTo>
                  <a:pt x="754126" y="776097"/>
                </a:lnTo>
                <a:lnTo>
                  <a:pt x="872998" y="801878"/>
                </a:lnTo>
                <a:lnTo>
                  <a:pt x="870513" y="793877"/>
                </a:lnTo>
                <a:lnTo>
                  <a:pt x="844804" y="793877"/>
                </a:lnTo>
                <a:lnTo>
                  <a:pt x="808884" y="760954"/>
                </a:lnTo>
                <a:lnTo>
                  <a:pt x="766826" y="751840"/>
                </a:lnTo>
                <a:lnTo>
                  <a:pt x="759714" y="750189"/>
                </a:lnTo>
                <a:close/>
              </a:path>
              <a:path w="873125" h="802004">
                <a:moveTo>
                  <a:pt x="808884" y="760954"/>
                </a:moveTo>
                <a:lnTo>
                  <a:pt x="844804" y="793877"/>
                </a:lnTo>
                <a:lnTo>
                  <a:pt x="850033" y="788162"/>
                </a:lnTo>
                <a:lnTo>
                  <a:pt x="841121" y="788162"/>
                </a:lnTo>
                <a:lnTo>
                  <a:pt x="834409" y="766486"/>
                </a:lnTo>
                <a:lnTo>
                  <a:pt x="808884" y="760954"/>
                </a:lnTo>
                <a:close/>
              </a:path>
              <a:path w="873125" h="802004">
                <a:moveTo>
                  <a:pt x="829564" y="681736"/>
                </a:moveTo>
                <a:lnTo>
                  <a:pt x="815594" y="686054"/>
                </a:lnTo>
                <a:lnTo>
                  <a:pt x="811784" y="693420"/>
                </a:lnTo>
                <a:lnTo>
                  <a:pt x="826682" y="741534"/>
                </a:lnTo>
                <a:lnTo>
                  <a:pt x="862584" y="774446"/>
                </a:lnTo>
                <a:lnTo>
                  <a:pt x="844804" y="793877"/>
                </a:lnTo>
                <a:lnTo>
                  <a:pt x="870513" y="793877"/>
                </a:lnTo>
                <a:lnTo>
                  <a:pt x="836930" y="685673"/>
                </a:lnTo>
                <a:lnTo>
                  <a:pt x="829564" y="681736"/>
                </a:lnTo>
                <a:close/>
              </a:path>
              <a:path w="873125" h="802004">
                <a:moveTo>
                  <a:pt x="834409" y="766486"/>
                </a:moveTo>
                <a:lnTo>
                  <a:pt x="841121" y="788162"/>
                </a:lnTo>
                <a:lnTo>
                  <a:pt x="856488" y="771271"/>
                </a:lnTo>
                <a:lnTo>
                  <a:pt x="834409" y="766486"/>
                </a:lnTo>
                <a:close/>
              </a:path>
              <a:path w="873125" h="802004">
                <a:moveTo>
                  <a:pt x="826682" y="741534"/>
                </a:moveTo>
                <a:lnTo>
                  <a:pt x="834409" y="766486"/>
                </a:lnTo>
                <a:lnTo>
                  <a:pt x="856488" y="771271"/>
                </a:lnTo>
                <a:lnTo>
                  <a:pt x="841121" y="788162"/>
                </a:lnTo>
                <a:lnTo>
                  <a:pt x="850033" y="788162"/>
                </a:lnTo>
                <a:lnTo>
                  <a:pt x="862584" y="774446"/>
                </a:lnTo>
                <a:lnTo>
                  <a:pt x="826682" y="741534"/>
                </a:lnTo>
                <a:close/>
              </a:path>
              <a:path w="873125" h="802004">
                <a:moveTo>
                  <a:pt x="17780" y="0"/>
                </a:moveTo>
                <a:lnTo>
                  <a:pt x="0" y="19558"/>
                </a:lnTo>
                <a:lnTo>
                  <a:pt x="808884" y="760954"/>
                </a:lnTo>
                <a:lnTo>
                  <a:pt x="834409" y="766486"/>
                </a:lnTo>
                <a:lnTo>
                  <a:pt x="826682" y="741534"/>
                </a:lnTo>
                <a:lnTo>
                  <a:pt x="1778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71309" y="2782315"/>
            <a:ext cx="912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3D</a:t>
            </a:r>
            <a:r>
              <a:rPr spc="-10" dirty="0">
                <a:latin typeface="Arial"/>
                <a:cs typeface="Arial"/>
              </a:rPr>
              <a:t> block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5673" y="3816855"/>
            <a:ext cx="761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2D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grid</a:t>
            </a:r>
            <a:endParaRPr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34150" y="4856228"/>
            <a:ext cx="4104640" cy="862965"/>
            <a:chOff x="5010150" y="4856227"/>
            <a:chExt cx="4104640" cy="862965"/>
          </a:xfrm>
        </p:grpSpPr>
        <p:sp>
          <p:nvSpPr>
            <p:cNvPr id="11" name="object 11"/>
            <p:cNvSpPr/>
            <p:nvPr/>
          </p:nvSpPr>
          <p:spPr>
            <a:xfrm>
              <a:off x="5010150" y="4856227"/>
              <a:ext cx="4104640" cy="862965"/>
            </a:xfrm>
            <a:custGeom>
              <a:avLst/>
              <a:gdLst/>
              <a:ahLst/>
              <a:cxnLst/>
              <a:rect l="l" t="t" r="r" b="b"/>
              <a:pathLst>
                <a:path w="4104640" h="862964">
                  <a:moveTo>
                    <a:pt x="4104132" y="0"/>
                  </a:moveTo>
                  <a:lnTo>
                    <a:pt x="0" y="0"/>
                  </a:lnTo>
                  <a:lnTo>
                    <a:pt x="0" y="862582"/>
                  </a:lnTo>
                  <a:lnTo>
                    <a:pt x="4104132" y="862582"/>
                  </a:lnTo>
                  <a:lnTo>
                    <a:pt x="4104132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585" y="4922329"/>
              <a:ext cx="1088517" cy="7379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6497" y="4919281"/>
              <a:ext cx="1090041" cy="737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7177" y="4919281"/>
              <a:ext cx="1090041" cy="7379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7205" y="1832863"/>
            <a:ext cx="136271" cy="83947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47381" y="1491184"/>
            <a:ext cx="876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6530" y="2924366"/>
            <a:ext cx="1088517" cy="101688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204455" y="3005709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Block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9085" y="4052061"/>
            <a:ext cx="134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block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4150" y="4856228"/>
            <a:ext cx="4104640" cy="474489"/>
          </a:xfrm>
          <a:prstGeom prst="rect">
            <a:avLst/>
          </a:prstGeom>
          <a:ln w="26424">
            <a:solidFill>
              <a:srgbClr val="385D89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2528570">
              <a:spcBef>
                <a:spcPts val="1540"/>
              </a:spcBef>
            </a:pPr>
            <a:r>
              <a:rPr spc="-50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27083" y="5752594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Thread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grid</a:t>
            </a:r>
            <a:endParaRPr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82562" y="4999351"/>
            <a:ext cx="1081405" cy="1078865"/>
            <a:chOff x="3258561" y="4999350"/>
            <a:chExt cx="1081405" cy="1078865"/>
          </a:xfrm>
        </p:grpSpPr>
        <p:sp>
          <p:nvSpPr>
            <p:cNvPr id="23" name="object 23"/>
            <p:cNvSpPr/>
            <p:nvPr/>
          </p:nvSpPr>
          <p:spPr>
            <a:xfrm>
              <a:off x="3271774" y="5012563"/>
              <a:ext cx="1054735" cy="1052830"/>
            </a:xfrm>
            <a:custGeom>
              <a:avLst/>
              <a:gdLst/>
              <a:ahLst/>
              <a:cxnLst/>
              <a:rect l="l" t="t" r="r" b="b"/>
              <a:pathLst>
                <a:path w="1054735" h="1052829">
                  <a:moveTo>
                    <a:pt x="434721" y="0"/>
                  </a:moveTo>
                  <a:lnTo>
                    <a:pt x="0" y="430911"/>
                  </a:lnTo>
                  <a:lnTo>
                    <a:pt x="402463" y="837007"/>
                  </a:lnTo>
                  <a:lnTo>
                    <a:pt x="185039" y="1052436"/>
                  </a:lnTo>
                  <a:lnTo>
                    <a:pt x="1022350" y="1027736"/>
                  </a:lnTo>
                  <a:lnTo>
                    <a:pt x="1054608" y="190754"/>
                  </a:lnTo>
                  <a:lnTo>
                    <a:pt x="837184" y="406146"/>
                  </a:lnTo>
                  <a:lnTo>
                    <a:pt x="434721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71774" y="5012563"/>
              <a:ext cx="1054735" cy="1052830"/>
            </a:xfrm>
            <a:custGeom>
              <a:avLst/>
              <a:gdLst/>
              <a:ahLst/>
              <a:cxnLst/>
              <a:rect l="l" t="t" r="r" b="b"/>
              <a:pathLst>
                <a:path w="1054735" h="1052829">
                  <a:moveTo>
                    <a:pt x="185039" y="1052436"/>
                  </a:moveTo>
                  <a:lnTo>
                    <a:pt x="402463" y="837007"/>
                  </a:lnTo>
                  <a:lnTo>
                    <a:pt x="0" y="430911"/>
                  </a:lnTo>
                  <a:lnTo>
                    <a:pt x="434721" y="0"/>
                  </a:lnTo>
                  <a:lnTo>
                    <a:pt x="837184" y="406146"/>
                  </a:lnTo>
                  <a:lnTo>
                    <a:pt x="1054608" y="190754"/>
                  </a:lnTo>
                  <a:lnTo>
                    <a:pt x="1022350" y="1027736"/>
                  </a:lnTo>
                  <a:lnTo>
                    <a:pt x="185039" y="1052436"/>
                  </a:lnTo>
                  <a:close/>
                </a:path>
              </a:pathLst>
            </a:custGeom>
            <a:ln w="26424">
              <a:solidFill>
                <a:srgbClr val="1C32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86308" y="4249674"/>
            <a:ext cx="4498975" cy="777777"/>
          </a:xfrm>
          <a:prstGeom prst="rect">
            <a:avLst/>
          </a:prstGeom>
          <a:solidFill>
            <a:srgbClr val="4F80BC"/>
          </a:solidFill>
          <a:ln w="26424">
            <a:solidFill>
              <a:srgbClr val="1C324E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128905">
              <a:spcBef>
                <a:spcPts val="30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launch,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1280,000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threads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!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(256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5000)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539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7660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CUDA:</a:t>
            </a:r>
            <a:r>
              <a:rPr spc="-180" dirty="0"/>
              <a:t> </a:t>
            </a:r>
            <a:r>
              <a:rPr b="1" spc="-90" dirty="0"/>
              <a:t>host</a:t>
            </a:r>
            <a:r>
              <a:rPr b="1" spc="-185" dirty="0"/>
              <a:t> </a:t>
            </a:r>
            <a:r>
              <a:rPr b="1" spc="-90" dirty="0"/>
              <a:t>code</a:t>
            </a:r>
            <a:r>
              <a:rPr b="1" spc="-185" dirty="0"/>
              <a:t> </a:t>
            </a:r>
            <a:r>
              <a:rPr spc="-110" dirty="0"/>
              <a:t>dummy</a:t>
            </a:r>
            <a:r>
              <a:rPr spc="-15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794958" y="3965448"/>
            <a:ext cx="1365885" cy="259079"/>
          </a:xfrm>
          <a:custGeom>
            <a:avLst/>
            <a:gdLst/>
            <a:ahLst/>
            <a:cxnLst/>
            <a:rect l="l" t="t" r="r" b="b"/>
            <a:pathLst>
              <a:path w="1365885" h="259079">
                <a:moveTo>
                  <a:pt x="1365504" y="0"/>
                </a:moveTo>
                <a:lnTo>
                  <a:pt x="0" y="0"/>
                </a:lnTo>
                <a:lnTo>
                  <a:pt x="0" y="259080"/>
                </a:lnTo>
                <a:lnTo>
                  <a:pt x="1365504" y="259080"/>
                </a:lnTo>
                <a:lnTo>
                  <a:pt x="13655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4958" y="5940555"/>
            <a:ext cx="1092835" cy="259079"/>
          </a:xfrm>
          <a:custGeom>
            <a:avLst/>
            <a:gdLst/>
            <a:ahLst/>
            <a:cxnLst/>
            <a:rect l="l" t="t" r="r" b="b"/>
            <a:pathLst>
              <a:path w="1092835" h="259079">
                <a:moveTo>
                  <a:pt x="1092705" y="0"/>
                </a:moveTo>
                <a:lnTo>
                  <a:pt x="0" y="0"/>
                </a:lnTo>
                <a:lnTo>
                  <a:pt x="0" y="259080"/>
                </a:lnTo>
                <a:lnTo>
                  <a:pt x="1092705" y="259080"/>
                </a:lnTo>
                <a:lnTo>
                  <a:pt x="10927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2266" y="1550479"/>
            <a:ext cx="7261225" cy="2703176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spcBef>
                <a:spcPts val="535"/>
              </a:spcBef>
              <a:tabLst>
                <a:tab pos="559435" algn="l"/>
                <a:tab pos="832485" algn="l"/>
                <a:tab pos="1106170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1024;</a:t>
            </a:r>
            <a:endParaRPr>
              <a:latin typeface="Courier New"/>
              <a:cs typeface="Courier New"/>
            </a:endParaRPr>
          </a:p>
          <a:p>
            <a:pPr marL="12700">
              <a:spcBef>
                <a:spcPts val="434"/>
              </a:spcBef>
              <a:tabLst>
                <a:tab pos="559435" algn="l"/>
                <a:tab pos="1513840" algn="l"/>
                <a:tab pos="1788160" algn="l"/>
                <a:tab pos="2060575" algn="l"/>
                <a:tab pos="233362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nbytes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sizeof(int);</a:t>
            </a:r>
            <a:endParaRPr>
              <a:latin typeface="Courier New"/>
              <a:cs typeface="Courier New"/>
            </a:endParaRPr>
          </a:p>
          <a:p>
            <a:pPr marL="12700" marR="2190750">
              <a:lnSpc>
                <a:spcPct val="120000"/>
              </a:lnSpc>
              <a:tabLst>
                <a:tab pos="695325" algn="l"/>
                <a:tab pos="1788160" algn="l"/>
                <a:tab pos="2060575" algn="l"/>
                <a:tab pos="2743835" algn="l"/>
              </a:tabLst>
            </a:pPr>
            <a:r>
              <a:rPr b="1" spc="-20" dirty="0">
                <a:latin typeface="Courier New"/>
                <a:cs typeface="Courier New"/>
              </a:rPr>
              <a:t>int*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dataCPU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(int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*)malloc(nbytes);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Courier New"/>
                <a:cs typeface="Courier New"/>
              </a:rPr>
              <a:t>int*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dataGPU;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85"/>
              </a:spcBef>
            </a:pPr>
            <a:endParaRPr>
              <a:latin typeface="Courier New"/>
              <a:cs typeface="Courier New"/>
            </a:endParaRPr>
          </a:p>
          <a:p>
            <a:pPr marL="12700">
              <a:tabLst>
                <a:tab pos="2879725" algn="l"/>
                <a:tab pos="3289300" algn="l"/>
                <a:tab pos="3971925" algn="l"/>
                <a:tab pos="4516755" algn="l"/>
                <a:tab pos="5474335" algn="l"/>
                <a:tab pos="6155055" algn="l"/>
                <a:tab pos="6838315" algn="l"/>
              </a:tabLst>
            </a:pPr>
            <a:r>
              <a:rPr b="1" spc="-10" dirty="0">
                <a:latin typeface="Courier New"/>
                <a:cs typeface="Courier New"/>
              </a:rPr>
              <a:t>initialize(dataCPU);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init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the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source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data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here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85"/>
              </a:spcBef>
            </a:pPr>
            <a:endParaRPr>
              <a:latin typeface="Courier New"/>
              <a:cs typeface="Courier New"/>
            </a:endParaRPr>
          </a:p>
          <a:p>
            <a:pPr marL="12700">
              <a:spcBef>
                <a:spcPts val="5"/>
              </a:spcBef>
              <a:tabLst>
                <a:tab pos="2879725" algn="l"/>
              </a:tabLst>
            </a:pPr>
            <a:r>
              <a:rPr b="1" spc="-10" dirty="0">
                <a:latin typeface="Courier New"/>
                <a:cs typeface="Courier New"/>
              </a:rPr>
              <a:t>cudaMalloc(&amp;dataGPU,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nbytes);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4958" y="4623815"/>
            <a:ext cx="1378585" cy="2423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b="1" spc="-10" dirty="0">
                <a:latin typeface="Courier New"/>
                <a:cs typeface="Courier New"/>
              </a:rPr>
              <a:t>cudaMemcpy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8080" y="4569024"/>
            <a:ext cx="698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77950" algn="l"/>
                <a:tab pos="2606675" algn="l"/>
                <a:tab pos="3698240" algn="l"/>
              </a:tabLst>
            </a:pPr>
            <a:r>
              <a:rPr b="1" spc="-10" dirty="0">
                <a:latin typeface="Courier New"/>
                <a:cs typeface="Courier New"/>
              </a:rPr>
              <a:t>(dataGPU,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dataCPU,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nbytes,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cudaMemcpyHostToDevice);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2270" y="4898892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ourier New"/>
                <a:cs typeface="Courier New"/>
              </a:rPr>
              <a:t>myKernel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600" y="4953000"/>
            <a:ext cx="2047239" cy="2423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b="1" spc="-10" dirty="0">
                <a:latin typeface="Courier New"/>
                <a:cs typeface="Courier New"/>
              </a:rPr>
              <a:t>&lt;&lt;&lt;n/128,128&gt;&gt;&gt;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2271" y="4898892"/>
            <a:ext cx="180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58165" algn="l"/>
              </a:tabLst>
            </a:pPr>
            <a:r>
              <a:rPr b="1" spc="-25" dirty="0">
                <a:latin typeface="Courier New"/>
                <a:cs typeface="Courier New"/>
              </a:rPr>
              <a:t>(n,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dataGPU);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4958" y="5282183"/>
            <a:ext cx="1378585" cy="2423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b="1" spc="-10" dirty="0">
                <a:latin typeface="Courier New"/>
                <a:cs typeface="Courier New"/>
              </a:rPr>
              <a:t>cudaMemcpy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8081" y="5228080"/>
            <a:ext cx="698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77950" algn="l"/>
                <a:tab pos="2606675" algn="l"/>
                <a:tab pos="3698240" algn="l"/>
              </a:tabLst>
            </a:pPr>
            <a:r>
              <a:rPr b="1" spc="-10" dirty="0">
                <a:latin typeface="Courier New"/>
                <a:cs typeface="Courier New"/>
              </a:rPr>
              <a:t>(dataCPU,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dataGPU,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nbytes,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cudaMemcpyDeviceToHost);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2267" y="5831230"/>
            <a:ext cx="248412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b="1" spc="-10" dirty="0">
                <a:latin typeface="Courier New"/>
                <a:cs typeface="Courier New"/>
              </a:rPr>
              <a:t>cudaFree(dataGPU);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Courier New"/>
                <a:cs typeface="Courier New"/>
              </a:rPr>
              <a:t>free(dataCPU);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824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90" dirty="0"/>
              <a:t>(4)</a:t>
            </a:r>
            <a:r>
              <a:rPr spc="-185" dirty="0"/>
              <a:t> </a:t>
            </a:r>
            <a:r>
              <a:rPr spc="-60" dirty="0"/>
              <a:t>In</a:t>
            </a:r>
            <a:r>
              <a:rPr spc="-200" dirty="0"/>
              <a:t> </a:t>
            </a:r>
            <a:r>
              <a:rPr spc="-7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0304" y="1510665"/>
            <a:ext cx="7393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spcBef>
                <a:spcPts val="100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latin typeface="Arial"/>
                <a:cs typeface="Arial"/>
              </a:rPr>
              <a:t>Built-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variables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valid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device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code</a:t>
            </a:r>
            <a:r>
              <a:rPr sz="2400" spc="-1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95580"/>
            <a:r>
              <a:rPr sz="2400" dirty="0">
                <a:latin typeface="Arial"/>
                <a:cs typeface="Arial"/>
              </a:rPr>
              <a:t>used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retrieve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“geometry”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grid.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25574" y="2782925"/>
          <a:ext cx="5950584" cy="152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marR="44450" algn="ctr">
                        <a:lnSpc>
                          <a:spcPts val="2270"/>
                        </a:lnSpc>
                      </a:pPr>
                      <a:r>
                        <a:rPr sz="2200" b="1" spc="-20" dirty="0">
                          <a:solidFill>
                            <a:srgbClr val="1F487C"/>
                          </a:solidFill>
                          <a:latin typeface="Courier New"/>
                          <a:cs typeface="Courier New"/>
                        </a:rPr>
                        <a:t>dim3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27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gridDim;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270"/>
                        </a:lnSpc>
                      </a:pPr>
                      <a:r>
                        <a:rPr sz="2200" b="1" spc="-20" dirty="0">
                          <a:latin typeface="Courier New"/>
                          <a:cs typeface="Courier New"/>
                        </a:rPr>
                        <a:t>Grid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7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dimension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R="44450" algn="ctr">
                        <a:lnSpc>
                          <a:spcPts val="2610"/>
                        </a:lnSpc>
                      </a:pPr>
                      <a:r>
                        <a:rPr sz="2200" b="1" spc="-20" dirty="0">
                          <a:solidFill>
                            <a:srgbClr val="1F487C"/>
                          </a:solidFill>
                          <a:latin typeface="Courier New"/>
                          <a:cs typeface="Courier New"/>
                        </a:rPr>
                        <a:t>dim3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blockDim;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Block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dimension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R="44450" algn="ctr">
                        <a:lnSpc>
                          <a:spcPts val="2610"/>
                        </a:lnSpc>
                      </a:pPr>
                      <a:r>
                        <a:rPr sz="2200" b="1" spc="-20" dirty="0">
                          <a:solidFill>
                            <a:srgbClr val="1F487C"/>
                          </a:solidFill>
                          <a:latin typeface="Courier New"/>
                          <a:cs typeface="Courier New"/>
                        </a:rPr>
                        <a:t>dim3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blockIdx;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Block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index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R="44450" algn="ctr">
                        <a:lnSpc>
                          <a:spcPts val="2610"/>
                        </a:lnSpc>
                      </a:pPr>
                      <a:r>
                        <a:rPr sz="2200" b="1" spc="-20" dirty="0">
                          <a:solidFill>
                            <a:srgbClr val="1F487C"/>
                          </a:solidFill>
                          <a:latin typeface="Courier New"/>
                          <a:cs typeface="Courier New"/>
                        </a:rPr>
                        <a:t>dim3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threadIdx;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0"/>
                        </a:lnSpc>
                      </a:pPr>
                      <a:r>
                        <a:rPr sz="2200" b="1" spc="-25" dirty="0"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Thread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10"/>
                        </a:lnSpc>
                      </a:pPr>
                      <a:r>
                        <a:rPr sz="2200" b="1" spc="-10" dirty="0">
                          <a:latin typeface="Courier New"/>
                          <a:cs typeface="Courier New"/>
                        </a:rPr>
                        <a:t>index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070303" y="4745228"/>
            <a:ext cx="6150610" cy="87312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95580" indent="-182880">
              <a:spcBef>
                <a:spcPts val="555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thread’s</a:t>
            </a:r>
            <a:r>
              <a:rPr sz="2400" spc="-25" dirty="0">
                <a:latin typeface="Arial"/>
                <a:cs typeface="Arial"/>
              </a:rPr>
              <a:t> ID?</a:t>
            </a:r>
            <a:endParaRPr sz="2400">
              <a:latin typeface="Arial"/>
              <a:cs typeface="Arial"/>
            </a:endParaRPr>
          </a:p>
          <a:p>
            <a:pPr marL="469900" lvl="1" indent="-182880">
              <a:spcBef>
                <a:spcPts val="455"/>
              </a:spcBef>
              <a:buClr>
                <a:srgbClr val="4F80BC"/>
              </a:buClr>
              <a:buSzPct val="85416"/>
              <a:buChar char="•"/>
              <a:tabLst>
                <a:tab pos="469900" algn="l"/>
                <a:tab pos="4121785" algn="l"/>
                <a:tab pos="4962525" algn="l"/>
                <a:tab pos="5635625" algn="l"/>
              </a:tabLst>
            </a:pPr>
            <a:r>
              <a:rPr sz="2400" dirty="0">
                <a:latin typeface="Arial"/>
                <a:cs typeface="Arial"/>
              </a:rPr>
              <a:t>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block-</a:t>
            </a:r>
            <a:r>
              <a:rPr sz="2400" dirty="0">
                <a:latin typeface="Arial"/>
                <a:cs typeface="Arial"/>
              </a:rPr>
              <a:t>level: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200" b="1" spc="-10" dirty="0">
                <a:latin typeface="Courier New"/>
                <a:cs typeface="Courier New"/>
              </a:rPr>
              <a:t>threadIdx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(1D,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2D,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3D)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4623" y="5666030"/>
            <a:ext cx="1899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spcBef>
                <a:spcPts val="100"/>
              </a:spcBef>
              <a:buClr>
                <a:srgbClr val="4F80BC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At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grid-</a:t>
            </a:r>
            <a:r>
              <a:rPr sz="2400" spc="-10" dirty="0">
                <a:latin typeface="Arial"/>
                <a:cs typeface="Arial"/>
              </a:rPr>
              <a:t>level: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492" y="5691937"/>
            <a:ext cx="5404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199640" algn="l"/>
                <a:tab pos="3882390" algn="l"/>
              </a:tabLst>
            </a:pPr>
            <a:r>
              <a:rPr sz="2200" b="1" spc="-10" dirty="0">
                <a:latin typeface="Courier New"/>
                <a:cs typeface="Courier New"/>
              </a:rPr>
              <a:t>f(threadIdx,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blockIdx,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blockDim)</a:t>
            </a:r>
            <a:endParaRPr sz="2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2637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697737"/>
            <a:ext cx="3778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10" dirty="0"/>
              <a:t>Kernels</a:t>
            </a:r>
            <a:r>
              <a:rPr spc="-175" dirty="0"/>
              <a:t> </a:t>
            </a:r>
            <a:r>
              <a:rPr spc="-95" dirty="0"/>
              <a:t>and</a:t>
            </a:r>
            <a:r>
              <a:rPr spc="-150" dirty="0"/>
              <a:t> </a:t>
            </a:r>
            <a:r>
              <a:rPr spc="-40" dirty="0"/>
              <a:t>grids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1547367"/>
            <a:ext cx="7254240" cy="17227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spcBef>
                <a:spcPts val="370"/>
              </a:spcBef>
            </a:pPr>
            <a:r>
              <a:rPr sz="2200" spc="-10" dirty="0">
                <a:latin typeface="Courier New"/>
                <a:cs typeface="Courier New"/>
              </a:rPr>
              <a:t>myKernel&lt;&lt;&lt;</a:t>
            </a:r>
            <a:r>
              <a:rPr sz="2200" b="1" spc="-10" dirty="0">
                <a:latin typeface="Courier New"/>
                <a:cs typeface="Courier New"/>
              </a:rPr>
              <a:t>numBlocks</a:t>
            </a:r>
            <a:r>
              <a:rPr sz="2200" spc="-10" dirty="0">
                <a:latin typeface="Courier New"/>
                <a:cs typeface="Courier New"/>
              </a:rPr>
              <a:t>,</a:t>
            </a:r>
            <a:r>
              <a:rPr sz="2200" b="1" spc="-10" dirty="0">
                <a:latin typeface="Courier New"/>
                <a:cs typeface="Courier New"/>
              </a:rPr>
              <a:t>threadsPerBlock</a:t>
            </a:r>
            <a:r>
              <a:rPr sz="2200" spc="-10" dirty="0">
                <a:latin typeface="Courier New"/>
                <a:cs typeface="Courier New"/>
              </a:rPr>
              <a:t>&gt;&gt;&gt;(…);</a:t>
            </a:r>
            <a:endParaRPr sz="2200">
              <a:latin typeface="Courier New"/>
              <a:cs typeface="Courier New"/>
            </a:endParaRPr>
          </a:p>
          <a:p>
            <a:pPr marL="194945" indent="-182245">
              <a:spcBef>
                <a:spcPts val="265"/>
              </a:spcBef>
              <a:buClr>
                <a:srgbClr val="4F80BC"/>
              </a:buClr>
              <a:buSzPct val="84090"/>
              <a:buFont typeface="Arial"/>
              <a:buChar char="•"/>
              <a:tabLst>
                <a:tab pos="194945" algn="l"/>
                <a:tab pos="1036955" algn="l"/>
              </a:tabLst>
            </a:pPr>
            <a:r>
              <a:rPr sz="2200" spc="-20" dirty="0">
                <a:latin typeface="Courier New"/>
                <a:cs typeface="Courier New"/>
              </a:rPr>
              <a:t>dim3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threadsPerBlock</a:t>
            </a:r>
            <a:r>
              <a:rPr sz="2200" spc="-10" dirty="0">
                <a:latin typeface="Courier New"/>
                <a:cs typeface="Courier New"/>
              </a:rPr>
              <a:t>(4,3);</a:t>
            </a:r>
            <a:endParaRPr sz="2200">
              <a:latin typeface="Courier New"/>
              <a:cs typeface="Courier New"/>
            </a:endParaRPr>
          </a:p>
          <a:p>
            <a:pPr marL="470534" lvl="1" indent="-183515">
              <a:spcBef>
                <a:spcPts val="250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3070225" algn="l"/>
                <a:tab pos="3359785" algn="l"/>
              </a:tabLst>
            </a:pPr>
            <a:r>
              <a:rPr sz="1900" spc="-10" dirty="0">
                <a:latin typeface="Courier New"/>
                <a:cs typeface="Courier New"/>
              </a:rPr>
              <a:t>threadsPerBlock.x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4</a:t>
            </a:r>
            <a:endParaRPr sz="1900">
              <a:latin typeface="Courier New"/>
              <a:cs typeface="Courier New"/>
            </a:endParaRPr>
          </a:p>
          <a:p>
            <a:pPr marL="470534" lvl="1" indent="-183515">
              <a:spcBef>
                <a:spcPts val="229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3070225" algn="l"/>
                <a:tab pos="3359150" algn="l"/>
              </a:tabLst>
            </a:pPr>
            <a:r>
              <a:rPr sz="1900" spc="-10" dirty="0">
                <a:latin typeface="Courier New"/>
                <a:cs typeface="Courier New"/>
              </a:rPr>
              <a:t>threadsPerBlock.y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3</a:t>
            </a:r>
            <a:endParaRPr sz="1900">
              <a:latin typeface="Courier New"/>
              <a:cs typeface="Courier New"/>
            </a:endParaRPr>
          </a:p>
          <a:p>
            <a:pPr marL="470534" lvl="1" indent="-183515">
              <a:spcBef>
                <a:spcPts val="225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1191895" algn="l"/>
              </a:tabLst>
            </a:pPr>
            <a:r>
              <a:rPr sz="1900" spc="-20" dirty="0">
                <a:latin typeface="Courier New"/>
                <a:cs typeface="Courier New"/>
              </a:rPr>
              <a:t>Each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10" dirty="0">
                <a:latin typeface="Courier New"/>
                <a:cs typeface="Courier New"/>
              </a:rPr>
              <a:t>thread: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4201" y="3247477"/>
            <a:ext cx="4359275" cy="30333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24180">
              <a:spcBef>
                <a:spcPts val="305"/>
              </a:spcBef>
            </a:pPr>
            <a:r>
              <a:rPr sz="1900" spc="-10" dirty="0">
                <a:latin typeface="Courier New"/>
                <a:cs typeface="Courier New"/>
              </a:rPr>
              <a:t>(threadIdx.x,threadIdx.y)</a:t>
            </a:r>
            <a:endParaRPr sz="1900">
              <a:latin typeface="Courier New"/>
              <a:cs typeface="Courier New"/>
            </a:endParaRPr>
          </a:p>
          <a:p>
            <a:pPr marL="194945" indent="-182245">
              <a:spcBef>
                <a:spcPts val="240"/>
              </a:spcBef>
              <a:buClr>
                <a:srgbClr val="4F80BC"/>
              </a:buClr>
              <a:buSzPct val="84090"/>
              <a:buFont typeface="Arial"/>
              <a:buChar char="•"/>
              <a:tabLst>
                <a:tab pos="194945" algn="l"/>
                <a:tab pos="1036955" algn="l"/>
              </a:tabLst>
            </a:pPr>
            <a:r>
              <a:rPr sz="2200" spc="-20" dirty="0">
                <a:latin typeface="Courier New"/>
                <a:cs typeface="Courier New"/>
              </a:rPr>
              <a:t>dim3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numBlocks</a:t>
            </a:r>
            <a:r>
              <a:rPr sz="2200" spc="-10" dirty="0">
                <a:latin typeface="Courier New"/>
                <a:cs typeface="Courier New"/>
              </a:rPr>
              <a:t>(3,2);</a:t>
            </a:r>
            <a:endParaRPr sz="2200">
              <a:latin typeface="Courier New"/>
              <a:cs typeface="Courier New"/>
            </a:endParaRPr>
          </a:p>
          <a:p>
            <a:pPr marL="470534" lvl="1" indent="-183515">
              <a:spcBef>
                <a:spcPts val="254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2059939" algn="l"/>
                <a:tab pos="2347595" algn="l"/>
              </a:tabLst>
            </a:pPr>
            <a:r>
              <a:rPr sz="1900" spc="-10" dirty="0">
                <a:latin typeface="Courier New"/>
                <a:cs typeface="Courier New"/>
              </a:rPr>
              <a:t>blockDim.x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3</a:t>
            </a:r>
            <a:endParaRPr sz="1900">
              <a:latin typeface="Courier New"/>
              <a:cs typeface="Courier New"/>
            </a:endParaRPr>
          </a:p>
          <a:p>
            <a:pPr marL="470534" lvl="1" indent="-183515">
              <a:spcBef>
                <a:spcPts val="225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2059939" algn="l"/>
                <a:tab pos="2347595" algn="l"/>
              </a:tabLst>
            </a:pPr>
            <a:r>
              <a:rPr sz="1900" spc="-10" dirty="0">
                <a:latin typeface="Courier New"/>
                <a:cs typeface="Courier New"/>
              </a:rPr>
              <a:t>blockDim.y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=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Courier New"/>
                <a:cs typeface="Courier New"/>
              </a:rPr>
              <a:t>2</a:t>
            </a:r>
            <a:endParaRPr sz="1900">
              <a:latin typeface="Courier New"/>
              <a:cs typeface="Courier New"/>
            </a:endParaRPr>
          </a:p>
          <a:p>
            <a:pPr marL="470534" lvl="1" indent="-183515">
              <a:spcBef>
                <a:spcPts val="229"/>
              </a:spcBef>
              <a:buClr>
                <a:srgbClr val="4F80BC"/>
              </a:buClr>
              <a:buSzPct val="84210"/>
              <a:buFont typeface="Arial"/>
              <a:buChar char="•"/>
              <a:tabLst>
                <a:tab pos="470534" algn="l"/>
                <a:tab pos="1191895" algn="l"/>
              </a:tabLst>
            </a:pPr>
            <a:r>
              <a:rPr sz="1900" spc="-20" dirty="0">
                <a:latin typeface="Courier New"/>
                <a:cs typeface="Courier New"/>
              </a:rPr>
              <a:t>Each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10" dirty="0">
                <a:latin typeface="Courier New"/>
                <a:cs typeface="Courier New"/>
              </a:rPr>
              <a:t>block:</a:t>
            </a:r>
            <a:endParaRPr sz="1900">
              <a:latin typeface="Courier New"/>
              <a:cs typeface="Courier New"/>
            </a:endParaRPr>
          </a:p>
          <a:p>
            <a:pPr marL="287020">
              <a:spcBef>
                <a:spcPts val="229"/>
              </a:spcBef>
            </a:pPr>
            <a:r>
              <a:rPr sz="1900" spc="-10" dirty="0">
                <a:latin typeface="Courier New"/>
                <a:cs typeface="Courier New"/>
              </a:rPr>
              <a:t>(blockIdx.x,blockIdx.y)</a:t>
            </a:r>
            <a:endParaRPr sz="1900">
              <a:latin typeface="Courier New"/>
              <a:cs typeface="Courier New"/>
            </a:endParaRPr>
          </a:p>
          <a:p>
            <a:pPr marL="194945" indent="-182245">
              <a:lnSpc>
                <a:spcPts val="2695"/>
              </a:lnSpc>
              <a:spcBef>
                <a:spcPts val="245"/>
              </a:spcBef>
              <a:buClr>
                <a:srgbClr val="4F80BC"/>
              </a:buClr>
              <a:buSzPct val="84782"/>
              <a:buFont typeface="Arial"/>
              <a:buChar char="•"/>
              <a:tabLst>
                <a:tab pos="194945" algn="l"/>
                <a:tab pos="1242695" algn="l"/>
              </a:tabLst>
            </a:pPr>
            <a:r>
              <a:rPr sz="2300" spc="-10" dirty="0">
                <a:latin typeface="Courier New"/>
                <a:cs typeface="Courier New"/>
              </a:rPr>
              <a:t>Total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10" dirty="0">
                <a:latin typeface="Courier New"/>
                <a:cs typeface="Courier New"/>
              </a:rPr>
              <a:t>threads:</a:t>
            </a:r>
            <a:endParaRPr sz="2300">
              <a:latin typeface="Courier New"/>
              <a:cs typeface="Courier New"/>
            </a:endParaRPr>
          </a:p>
          <a:p>
            <a:pPr marL="195580">
              <a:lnSpc>
                <a:spcPts val="1760"/>
              </a:lnSpc>
            </a:pPr>
            <a:r>
              <a:rPr sz="1600" dirty="0">
                <a:latin typeface="Courier New"/>
                <a:cs typeface="Courier New"/>
              </a:rPr>
              <a:t>4x3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6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12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threads</a:t>
            </a:r>
            <a:r>
              <a:rPr sz="1600" spc="7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per</a:t>
            </a:r>
            <a:r>
              <a:rPr sz="1600" spc="60" dirty="0">
                <a:latin typeface="Times New Roman"/>
                <a:cs typeface="Times New Roman"/>
              </a:rPr>
              <a:t>  </a:t>
            </a:r>
            <a:r>
              <a:rPr sz="1600" spc="-20" dirty="0">
                <a:latin typeface="Courier New"/>
                <a:cs typeface="Courier New"/>
              </a:rPr>
              <a:t>block</a:t>
            </a:r>
            <a:endParaRPr sz="1600">
              <a:latin typeface="Courier New"/>
              <a:cs typeface="Courier New"/>
            </a:endParaRPr>
          </a:p>
          <a:p>
            <a:pPr marL="195580">
              <a:lnSpc>
                <a:spcPts val="1730"/>
              </a:lnSpc>
              <a:tabLst>
                <a:tab pos="1049655" algn="l"/>
              </a:tabLst>
            </a:pPr>
            <a:r>
              <a:rPr sz="1600" dirty="0">
                <a:latin typeface="Courier New"/>
                <a:cs typeface="Courier New"/>
              </a:rPr>
              <a:t>3x2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spc="-50" dirty="0">
                <a:latin typeface="Courier New"/>
                <a:cs typeface="Courier New"/>
              </a:rPr>
              <a:t>=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dirty="0">
                <a:latin typeface="Courier New"/>
                <a:cs typeface="Courier New"/>
              </a:rPr>
              <a:t>6</a:t>
            </a:r>
            <a:r>
              <a:rPr sz="1600" spc="6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thread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blocks</a:t>
            </a:r>
            <a:r>
              <a:rPr sz="1600" spc="7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in</a:t>
            </a:r>
            <a:r>
              <a:rPr sz="1600" spc="6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spc="-20" dirty="0">
                <a:latin typeface="Courier New"/>
                <a:cs typeface="Courier New"/>
              </a:rPr>
              <a:t>grid</a:t>
            </a:r>
            <a:endParaRPr sz="1600">
              <a:latin typeface="Courier New"/>
              <a:cs typeface="Courier New"/>
            </a:endParaRPr>
          </a:p>
          <a:p>
            <a:pPr marL="195580">
              <a:lnSpc>
                <a:spcPts val="1825"/>
              </a:lnSpc>
            </a:pP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12x6</a:t>
            </a:r>
            <a:r>
              <a:rPr sz="1600" spc="7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7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Courier New"/>
                <a:cs typeface="Courier New"/>
              </a:rPr>
              <a:t>72</a:t>
            </a:r>
            <a:r>
              <a:rPr sz="1600" spc="65" dirty="0">
                <a:latin typeface="Times New Roman"/>
                <a:cs typeface="Times New Roman"/>
              </a:rPr>
              <a:t>  </a:t>
            </a:r>
            <a:r>
              <a:rPr sz="1600" spc="-10" dirty="0">
                <a:latin typeface="Courier New"/>
                <a:cs typeface="Courier New"/>
              </a:rPr>
              <a:t>threads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63260" y="3388991"/>
            <a:ext cx="4418965" cy="3483610"/>
            <a:chOff x="4739259" y="3388991"/>
            <a:chExt cx="4418965" cy="3483610"/>
          </a:xfrm>
        </p:grpSpPr>
        <p:sp>
          <p:nvSpPr>
            <p:cNvPr id="6" name="object 6"/>
            <p:cNvSpPr/>
            <p:nvPr/>
          </p:nvSpPr>
          <p:spPr>
            <a:xfrm>
              <a:off x="4752594" y="3402326"/>
              <a:ext cx="4392295" cy="3456940"/>
            </a:xfrm>
            <a:custGeom>
              <a:avLst/>
              <a:gdLst/>
              <a:ahLst/>
              <a:cxnLst/>
              <a:rect l="l" t="t" r="r" b="b"/>
              <a:pathLst>
                <a:path w="4392295" h="3456940">
                  <a:moveTo>
                    <a:pt x="4392168" y="0"/>
                  </a:moveTo>
                  <a:lnTo>
                    <a:pt x="0" y="0"/>
                  </a:lnTo>
                  <a:lnTo>
                    <a:pt x="0" y="3456432"/>
                  </a:lnTo>
                  <a:lnTo>
                    <a:pt x="4392168" y="3456432"/>
                  </a:lnTo>
                  <a:lnTo>
                    <a:pt x="4392168" y="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52594" y="3402326"/>
              <a:ext cx="4392295" cy="3456940"/>
            </a:xfrm>
            <a:custGeom>
              <a:avLst/>
              <a:gdLst/>
              <a:ahLst/>
              <a:cxnLst/>
              <a:rect l="l" t="t" r="r" b="b"/>
              <a:pathLst>
                <a:path w="4392295" h="3456940">
                  <a:moveTo>
                    <a:pt x="0" y="3456432"/>
                  </a:moveTo>
                  <a:lnTo>
                    <a:pt x="4392168" y="3456432"/>
                  </a:lnTo>
                  <a:lnTo>
                    <a:pt x="4392168" y="0"/>
                  </a:lnTo>
                  <a:lnTo>
                    <a:pt x="0" y="0"/>
                  </a:lnTo>
                  <a:lnTo>
                    <a:pt x="0" y="3456432"/>
                  </a:lnTo>
                  <a:close/>
                </a:path>
              </a:pathLst>
            </a:custGeom>
            <a:ln w="2642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18678" y="3402330"/>
            <a:ext cx="506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89942" y="3872293"/>
            <a:ext cx="1327785" cy="1384300"/>
            <a:chOff x="4865941" y="3872293"/>
            <a:chExt cx="1327785" cy="13843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0704" y="3877055"/>
              <a:ext cx="1318260" cy="13746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0704" y="3877055"/>
              <a:ext cx="1318260" cy="1374775"/>
            </a:xfrm>
            <a:custGeom>
              <a:avLst/>
              <a:gdLst/>
              <a:ahLst/>
              <a:cxnLst/>
              <a:rect l="l" t="t" r="r" b="b"/>
              <a:pathLst>
                <a:path w="1318260" h="1374775">
                  <a:moveTo>
                    <a:pt x="0" y="1374648"/>
                  </a:moveTo>
                  <a:lnTo>
                    <a:pt x="1318260" y="1374648"/>
                  </a:lnTo>
                  <a:lnTo>
                    <a:pt x="1318260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69203" y="3894583"/>
            <a:ext cx="9709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0,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36615" y="4144515"/>
            <a:ext cx="1237615" cy="1019810"/>
            <a:chOff x="4912614" y="4144515"/>
            <a:chExt cx="1237615" cy="1019810"/>
          </a:xfrm>
        </p:grpSpPr>
        <p:sp>
          <p:nvSpPr>
            <p:cNvPr id="14" name="object 14"/>
            <p:cNvSpPr/>
            <p:nvPr/>
          </p:nvSpPr>
          <p:spPr>
            <a:xfrm>
              <a:off x="4912614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6" y="4303267"/>
              <a:ext cx="76200" cy="15062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31130" y="4144515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699" y="4303013"/>
              <a:ext cx="76073" cy="1508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51170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739" y="4303013"/>
              <a:ext cx="76073" cy="1508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9686" y="4144515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8652" y="4303267"/>
              <a:ext cx="76200" cy="1506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12614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056" y="4658359"/>
              <a:ext cx="76200" cy="1506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31130" y="4498084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699" y="4658105"/>
              <a:ext cx="76073" cy="15087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51170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8739" y="4658105"/>
              <a:ext cx="76073" cy="1508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69686" y="4498084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8652" y="4658359"/>
              <a:ext cx="76200" cy="15062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2614" y="4853176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0310" y="5011927"/>
              <a:ext cx="76200" cy="1521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31130" y="4853176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953" y="5011673"/>
              <a:ext cx="76073" cy="1524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51170" y="4853176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8993" y="5011673"/>
              <a:ext cx="76073" cy="152400"/>
            </a:xfrm>
            <a:prstGeom prst="rect">
              <a:avLst/>
            </a:prstGeom>
          </p:spPr>
        </p:pic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423402" y="4131303"/>
          <a:ext cx="1237615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02905" y="5011927"/>
            <a:ext cx="76200" cy="15214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7807262" y="3872293"/>
            <a:ext cx="1326515" cy="1384300"/>
            <a:chOff x="6283261" y="3872293"/>
            <a:chExt cx="1326515" cy="138430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8023" y="3877055"/>
              <a:ext cx="1316736" cy="13746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88023" y="3877055"/>
              <a:ext cx="1316990" cy="1374775"/>
            </a:xfrm>
            <a:custGeom>
              <a:avLst/>
              <a:gdLst/>
              <a:ahLst/>
              <a:cxnLst/>
              <a:rect l="l" t="t" r="r" b="b"/>
              <a:pathLst>
                <a:path w="1316990" h="1374775">
                  <a:moveTo>
                    <a:pt x="0" y="1374648"/>
                  </a:moveTo>
                  <a:lnTo>
                    <a:pt x="1316736" y="1374648"/>
                  </a:lnTo>
                  <a:lnTo>
                    <a:pt x="1316736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85506" y="3894583"/>
            <a:ext cx="9709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1,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52411" y="4144515"/>
            <a:ext cx="1237615" cy="1019810"/>
            <a:chOff x="6328410" y="4144515"/>
            <a:chExt cx="1237615" cy="1019810"/>
          </a:xfrm>
        </p:grpSpPr>
        <p:sp>
          <p:nvSpPr>
            <p:cNvPr id="43" name="object 43"/>
            <p:cNvSpPr/>
            <p:nvPr/>
          </p:nvSpPr>
          <p:spPr>
            <a:xfrm>
              <a:off x="6328410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5979" y="4303013"/>
              <a:ext cx="76073" cy="1508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646926" y="4144515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5892" y="4303267"/>
              <a:ext cx="76200" cy="1506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966966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4535" y="4303013"/>
              <a:ext cx="76073" cy="1508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87006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4448" y="4303267"/>
              <a:ext cx="76200" cy="15062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328410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5979" y="4658105"/>
              <a:ext cx="76073" cy="15087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646926" y="4498084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5892" y="4658359"/>
              <a:ext cx="76200" cy="1506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966966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4535" y="4658105"/>
              <a:ext cx="76073" cy="15087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287006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4448" y="4658359"/>
              <a:ext cx="76200" cy="15062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328410" y="4853176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6233" y="5011673"/>
              <a:ext cx="76073" cy="1524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646926" y="4853176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6146" y="5011927"/>
              <a:ext cx="76200" cy="15214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66966" y="4853176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4789" y="5011673"/>
              <a:ext cx="76073" cy="152400"/>
            </a:xfrm>
            <a:prstGeom prst="rect">
              <a:avLst/>
            </a:prstGeom>
          </p:spPr>
        </p:pic>
      </p:grp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7839198" y="4131303"/>
          <a:ext cx="1237613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6" name="object 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18702" y="5011927"/>
            <a:ext cx="76200" cy="152146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9215438" y="3872293"/>
            <a:ext cx="1327785" cy="1384300"/>
            <a:chOff x="7691437" y="3872293"/>
            <a:chExt cx="1327785" cy="1384300"/>
          </a:xfrm>
        </p:grpSpPr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6200" y="3877055"/>
              <a:ext cx="1318260" cy="137464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696200" y="3877055"/>
              <a:ext cx="1318260" cy="1374775"/>
            </a:xfrm>
            <a:custGeom>
              <a:avLst/>
              <a:gdLst/>
              <a:ahLst/>
              <a:cxnLst/>
              <a:rect l="l" t="t" r="r" b="b"/>
              <a:pathLst>
                <a:path w="1318259" h="1374775">
                  <a:moveTo>
                    <a:pt x="0" y="1374648"/>
                  </a:moveTo>
                  <a:lnTo>
                    <a:pt x="1318260" y="1374648"/>
                  </a:lnTo>
                  <a:lnTo>
                    <a:pt x="1318260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394318" y="3894583"/>
            <a:ext cx="9709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2,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260586" y="4144515"/>
            <a:ext cx="1237615" cy="1019810"/>
            <a:chOff x="7736585" y="4144515"/>
            <a:chExt cx="1237615" cy="1019810"/>
          </a:xfrm>
        </p:grpSpPr>
        <p:sp>
          <p:nvSpPr>
            <p:cNvPr id="72" name="object 72"/>
            <p:cNvSpPr/>
            <p:nvPr/>
          </p:nvSpPr>
          <p:spPr>
            <a:xfrm>
              <a:off x="7736585" y="4144515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4155" y="4303013"/>
              <a:ext cx="76073" cy="15087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056625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4195" y="4303013"/>
              <a:ext cx="76073" cy="15087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375141" y="4144515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2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2" y="309374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4108" y="4303267"/>
              <a:ext cx="76200" cy="15062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695181" y="4144515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2751" y="4303013"/>
              <a:ext cx="76073" cy="15087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736585" y="4498084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4155" y="4658105"/>
              <a:ext cx="76073" cy="15087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056625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4195" y="4658105"/>
              <a:ext cx="76073" cy="15087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375141" y="4498084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2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2" y="310897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84108" y="4658359"/>
              <a:ext cx="76200" cy="15062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695181" y="4498084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2751" y="4658105"/>
              <a:ext cx="76073" cy="15087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736585" y="4853176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44409" y="5011673"/>
              <a:ext cx="76073" cy="1524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056625" y="4853176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4449" y="5011673"/>
              <a:ext cx="76073" cy="1524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375141" y="4853176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2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2" y="310897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4362" y="5011927"/>
              <a:ext cx="76200" cy="152146"/>
            </a:xfrm>
            <a:prstGeom prst="rect">
              <a:avLst/>
            </a:prstGeom>
          </p:spPr>
        </p:pic>
      </p:grp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9247374" y="4131303"/>
          <a:ext cx="1237615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5" name="object 9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27006" y="5011673"/>
            <a:ext cx="76073" cy="152400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6389942" y="5387149"/>
            <a:ext cx="1327785" cy="1384300"/>
            <a:chOff x="4865941" y="5387149"/>
            <a:chExt cx="1327785" cy="1384300"/>
          </a:xfrm>
        </p:grpSpPr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70704" y="5391911"/>
              <a:ext cx="1318260" cy="137464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870704" y="5391911"/>
              <a:ext cx="1318260" cy="1374775"/>
            </a:xfrm>
            <a:custGeom>
              <a:avLst/>
              <a:gdLst/>
              <a:ahLst/>
              <a:cxnLst/>
              <a:rect l="l" t="t" r="r" b="b"/>
              <a:pathLst>
                <a:path w="1318260" h="1374775">
                  <a:moveTo>
                    <a:pt x="0" y="1374648"/>
                  </a:moveTo>
                  <a:lnTo>
                    <a:pt x="1318260" y="1374648"/>
                  </a:lnTo>
                  <a:lnTo>
                    <a:pt x="1318260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569203" y="5409692"/>
            <a:ext cx="9709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1,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436615" y="5659372"/>
            <a:ext cx="1237615" cy="1019810"/>
            <a:chOff x="4912614" y="5659372"/>
            <a:chExt cx="1237615" cy="1019810"/>
          </a:xfrm>
        </p:grpSpPr>
        <p:sp>
          <p:nvSpPr>
            <p:cNvPr id="101" name="object 101"/>
            <p:cNvSpPr/>
            <p:nvPr/>
          </p:nvSpPr>
          <p:spPr>
            <a:xfrm>
              <a:off x="4912614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20056" y="5818172"/>
              <a:ext cx="76200" cy="15057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231130" y="5659372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8699" y="5817820"/>
              <a:ext cx="76073" cy="15092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551170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8739" y="5817820"/>
              <a:ext cx="76073" cy="150926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869686" y="5659372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78652" y="5818172"/>
              <a:ext cx="76200" cy="1505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912614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94" y="310892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0056" y="6173266"/>
              <a:ext cx="76200" cy="15056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231130" y="6012943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80417" y="310892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38699" y="6172909"/>
              <a:ext cx="76073" cy="15092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551170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94" y="310892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58739" y="6172909"/>
              <a:ext cx="76073" cy="15092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869686" y="6012943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80417" y="310892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78652" y="6173266"/>
              <a:ext cx="76200" cy="15056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912614" y="6368032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0310" y="6526832"/>
              <a:ext cx="76200" cy="15209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231130" y="6368032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38953" y="6526480"/>
              <a:ext cx="76073" cy="15244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551170" y="6368032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58993" y="6526480"/>
              <a:ext cx="76073" cy="152449"/>
            </a:xfrm>
            <a:prstGeom prst="rect">
              <a:avLst/>
            </a:prstGeom>
          </p:spPr>
        </p:pic>
      </p:grpSp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6423402" y="5646161"/>
          <a:ext cx="1237615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4" name="object 12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502905" y="6526833"/>
            <a:ext cx="76200" cy="152097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7807262" y="5387149"/>
            <a:ext cx="1326515" cy="1384300"/>
            <a:chOff x="6283261" y="5387149"/>
            <a:chExt cx="1326515" cy="1384300"/>
          </a:xfrm>
        </p:grpSpPr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8023" y="5391911"/>
              <a:ext cx="1316736" cy="1374648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288023" y="5391911"/>
              <a:ext cx="1316990" cy="1374775"/>
            </a:xfrm>
            <a:custGeom>
              <a:avLst/>
              <a:gdLst/>
              <a:ahLst/>
              <a:cxnLst/>
              <a:rect l="l" t="t" r="r" b="b"/>
              <a:pathLst>
                <a:path w="1316990" h="1374775">
                  <a:moveTo>
                    <a:pt x="0" y="1374648"/>
                  </a:moveTo>
                  <a:lnTo>
                    <a:pt x="1316736" y="1374648"/>
                  </a:lnTo>
                  <a:lnTo>
                    <a:pt x="1316736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8000747" y="5409692"/>
            <a:ext cx="940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spc="-25" dirty="0">
                <a:latin typeface="Arial"/>
                <a:cs typeface="Arial"/>
              </a:rPr>
              <a:t>1,1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852411" y="5659372"/>
            <a:ext cx="1237615" cy="1019810"/>
            <a:chOff x="6328410" y="5659372"/>
            <a:chExt cx="1237615" cy="1019810"/>
          </a:xfrm>
        </p:grpSpPr>
        <p:sp>
          <p:nvSpPr>
            <p:cNvPr id="130" name="object 130"/>
            <p:cNvSpPr/>
            <p:nvPr/>
          </p:nvSpPr>
          <p:spPr>
            <a:xfrm>
              <a:off x="6328410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94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94" y="309374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35979" y="5817820"/>
              <a:ext cx="76073" cy="15092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646926" y="5659372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5892" y="5818172"/>
              <a:ext cx="76200" cy="15057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966966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74535" y="5817820"/>
              <a:ext cx="76073" cy="1509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287006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94448" y="5818172"/>
              <a:ext cx="76200" cy="150575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6328410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94" y="310892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35979" y="6172909"/>
              <a:ext cx="76073" cy="15092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646926" y="6012943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80417" y="310892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55892" y="6173266"/>
              <a:ext cx="76200" cy="15056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6966966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89" y="310892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74535" y="6172909"/>
              <a:ext cx="76073" cy="15092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7287006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89" y="310892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94448" y="6173266"/>
              <a:ext cx="76200" cy="150568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6328410" y="6368032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94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94" y="310897"/>
                  </a:lnTo>
                  <a:lnTo>
                    <a:pt x="278894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36233" y="6526480"/>
              <a:ext cx="76073" cy="15244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646926" y="6368032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56146" y="6526832"/>
              <a:ext cx="76200" cy="152097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6966966" y="6368032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74789" y="6526480"/>
              <a:ext cx="76073" cy="152449"/>
            </a:xfrm>
            <a:prstGeom prst="rect">
              <a:avLst/>
            </a:prstGeom>
          </p:spPr>
        </p:pic>
      </p:grpSp>
      <p:graphicFrame>
        <p:nvGraphicFramePr>
          <p:cNvPr id="152" name="object 152"/>
          <p:cNvGraphicFramePr>
            <a:graphicFrameLocks noGrp="1"/>
          </p:cNvGraphicFramePr>
          <p:nvPr/>
        </p:nvGraphicFramePr>
        <p:xfrm>
          <a:off x="7839198" y="5646161"/>
          <a:ext cx="1237613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" name="object 1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918702" y="6526833"/>
            <a:ext cx="76200" cy="152097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9215438" y="5387149"/>
            <a:ext cx="1327785" cy="1384300"/>
            <a:chOff x="7691437" y="5387149"/>
            <a:chExt cx="1327785" cy="1384300"/>
          </a:xfrm>
        </p:grpSpPr>
        <p:pic>
          <p:nvPicPr>
            <p:cNvPr id="155" name="object 1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96200" y="5391911"/>
              <a:ext cx="1318260" cy="1374648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696200" y="5391911"/>
              <a:ext cx="1318260" cy="1374775"/>
            </a:xfrm>
            <a:custGeom>
              <a:avLst/>
              <a:gdLst/>
              <a:ahLst/>
              <a:cxnLst/>
              <a:rect l="l" t="t" r="r" b="b"/>
              <a:pathLst>
                <a:path w="1318259" h="1374775">
                  <a:moveTo>
                    <a:pt x="0" y="1374648"/>
                  </a:moveTo>
                  <a:lnTo>
                    <a:pt x="1318260" y="1374648"/>
                  </a:lnTo>
                  <a:lnTo>
                    <a:pt x="1318260" y="0"/>
                  </a:lnTo>
                  <a:lnTo>
                    <a:pt x="0" y="0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9394318" y="5409692"/>
            <a:ext cx="9709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Thread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Block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2,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9260586" y="5659372"/>
            <a:ext cx="1237615" cy="1019810"/>
            <a:chOff x="7736585" y="5659372"/>
            <a:chExt cx="1237615" cy="1019810"/>
          </a:xfrm>
        </p:grpSpPr>
        <p:sp>
          <p:nvSpPr>
            <p:cNvPr id="159" name="object 159"/>
            <p:cNvSpPr/>
            <p:nvPr/>
          </p:nvSpPr>
          <p:spPr>
            <a:xfrm>
              <a:off x="7736585" y="5659372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7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7" y="309374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44155" y="5817820"/>
              <a:ext cx="76073" cy="150926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056625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64195" y="5817820"/>
              <a:ext cx="76073" cy="150926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375141" y="5659372"/>
              <a:ext cx="280670" cy="309880"/>
            </a:xfrm>
            <a:custGeom>
              <a:avLst/>
              <a:gdLst/>
              <a:ahLst/>
              <a:cxnLst/>
              <a:rect l="l" t="t" r="r" b="b"/>
              <a:pathLst>
                <a:path w="280670" h="309879">
                  <a:moveTo>
                    <a:pt x="280412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80412" y="309374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84108" y="5818172"/>
              <a:ext cx="76200" cy="150575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8695181" y="5659372"/>
              <a:ext cx="279400" cy="309880"/>
            </a:xfrm>
            <a:custGeom>
              <a:avLst/>
              <a:gdLst/>
              <a:ahLst/>
              <a:cxnLst/>
              <a:rect l="l" t="t" r="r" b="b"/>
              <a:pathLst>
                <a:path w="279400" h="309879">
                  <a:moveTo>
                    <a:pt x="278889" y="0"/>
                  </a:moveTo>
                  <a:lnTo>
                    <a:pt x="0" y="0"/>
                  </a:lnTo>
                  <a:lnTo>
                    <a:pt x="0" y="309374"/>
                  </a:lnTo>
                  <a:lnTo>
                    <a:pt x="278889" y="309374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02751" y="5817820"/>
              <a:ext cx="76073" cy="150926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7736585" y="6012943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80417" y="310892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44155" y="6172909"/>
              <a:ext cx="76073" cy="15092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8056625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89" y="310892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64195" y="6172909"/>
              <a:ext cx="76073" cy="15092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8375141" y="6012943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2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80412" y="310892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84108" y="6173266"/>
              <a:ext cx="76200" cy="150568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8695181" y="6012943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2"/>
                  </a:lnTo>
                  <a:lnTo>
                    <a:pt x="278889" y="310892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02751" y="6172909"/>
              <a:ext cx="76073" cy="150925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7736585" y="6368032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7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7" y="310897"/>
                  </a:lnTo>
                  <a:lnTo>
                    <a:pt x="280417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44409" y="6526480"/>
              <a:ext cx="76073" cy="152449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8056625" y="6368032"/>
              <a:ext cx="279400" cy="311150"/>
            </a:xfrm>
            <a:custGeom>
              <a:avLst/>
              <a:gdLst/>
              <a:ahLst/>
              <a:cxnLst/>
              <a:rect l="l" t="t" r="r" b="b"/>
              <a:pathLst>
                <a:path w="279400" h="311150">
                  <a:moveTo>
                    <a:pt x="278889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78889" y="310897"/>
                  </a:lnTo>
                  <a:lnTo>
                    <a:pt x="278889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64449" y="6526480"/>
              <a:ext cx="76073" cy="15244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8375141" y="6368032"/>
              <a:ext cx="280670" cy="311150"/>
            </a:xfrm>
            <a:custGeom>
              <a:avLst/>
              <a:gdLst/>
              <a:ahLst/>
              <a:cxnLst/>
              <a:rect l="l" t="t" r="r" b="b"/>
              <a:pathLst>
                <a:path w="280670" h="311150">
                  <a:moveTo>
                    <a:pt x="280412" y="0"/>
                  </a:moveTo>
                  <a:lnTo>
                    <a:pt x="0" y="0"/>
                  </a:lnTo>
                  <a:lnTo>
                    <a:pt x="0" y="310897"/>
                  </a:lnTo>
                  <a:lnTo>
                    <a:pt x="280412" y="310897"/>
                  </a:lnTo>
                  <a:lnTo>
                    <a:pt x="280412" y="0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84362" y="6526832"/>
              <a:ext cx="76200" cy="152097"/>
            </a:xfrm>
            <a:prstGeom prst="rect">
              <a:avLst/>
            </a:prstGeom>
          </p:spPr>
        </p:pic>
      </p:grpSp>
      <p:graphicFrame>
        <p:nvGraphicFramePr>
          <p:cNvPr id="181" name="object 181"/>
          <p:cNvGraphicFramePr>
            <a:graphicFrameLocks noGrp="1"/>
          </p:cNvGraphicFramePr>
          <p:nvPr/>
        </p:nvGraphicFramePr>
        <p:xfrm>
          <a:off x="9247374" y="5646161"/>
          <a:ext cx="1237615" cy="101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0,0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800" b="1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1,2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2,2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00" b="1" i="1" spc="-25" dirty="0">
                          <a:latin typeface="Arial"/>
                          <a:cs typeface="Arial"/>
                        </a:rPr>
                        <a:t>3,2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28575">
                      <a:solidFill>
                        <a:srgbClr val="70883F"/>
                      </a:solidFill>
                      <a:prstDash val="solid"/>
                    </a:lnL>
                    <a:lnR w="28575">
                      <a:solidFill>
                        <a:srgbClr val="70883F"/>
                      </a:solidFill>
                      <a:prstDash val="solid"/>
                    </a:lnR>
                    <a:lnT w="28575">
                      <a:solidFill>
                        <a:srgbClr val="70883F"/>
                      </a:solidFill>
                      <a:prstDash val="solid"/>
                    </a:lnT>
                    <a:lnB w="28575">
                      <a:solidFill>
                        <a:srgbClr val="70883F"/>
                      </a:solidFill>
                      <a:prstDash val="solid"/>
                    </a:lnB>
                    <a:solidFill>
                      <a:srgbClr val="9ABA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2" name="object 18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327006" y="6526481"/>
            <a:ext cx="76073" cy="152449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9336787" y="2349118"/>
            <a:ext cx="1080135" cy="640080"/>
          </a:xfrm>
          <a:custGeom>
            <a:avLst/>
            <a:gdLst/>
            <a:ahLst/>
            <a:cxnLst/>
            <a:rect l="l" t="t" r="r" b="b"/>
            <a:pathLst>
              <a:path w="1080134" h="640080">
                <a:moveTo>
                  <a:pt x="1080135" y="144907"/>
                </a:moveTo>
                <a:lnTo>
                  <a:pt x="1057490" y="131699"/>
                </a:lnTo>
                <a:lnTo>
                  <a:pt x="974979" y="83566"/>
                </a:lnTo>
                <a:lnTo>
                  <a:pt x="966978" y="85725"/>
                </a:lnTo>
                <a:lnTo>
                  <a:pt x="963295" y="91948"/>
                </a:lnTo>
                <a:lnTo>
                  <a:pt x="959612" y="98298"/>
                </a:lnTo>
                <a:lnTo>
                  <a:pt x="961771" y="106426"/>
                </a:lnTo>
                <a:lnTo>
                  <a:pt x="1005001" y="131699"/>
                </a:lnTo>
                <a:lnTo>
                  <a:pt x="164642" y="131699"/>
                </a:lnTo>
                <a:lnTo>
                  <a:pt x="166370" y="254"/>
                </a:lnTo>
                <a:lnTo>
                  <a:pt x="139954" y="0"/>
                </a:lnTo>
                <a:lnTo>
                  <a:pt x="138226" y="131699"/>
                </a:lnTo>
                <a:lnTo>
                  <a:pt x="0" y="131699"/>
                </a:lnTo>
                <a:lnTo>
                  <a:pt x="0" y="158127"/>
                </a:lnTo>
                <a:lnTo>
                  <a:pt x="137883" y="158127"/>
                </a:lnTo>
                <a:lnTo>
                  <a:pt x="132588" y="564781"/>
                </a:lnTo>
                <a:lnTo>
                  <a:pt x="111379" y="527304"/>
                </a:lnTo>
                <a:lnTo>
                  <a:pt x="107823" y="520954"/>
                </a:lnTo>
                <a:lnTo>
                  <a:pt x="99822" y="518668"/>
                </a:lnTo>
                <a:lnTo>
                  <a:pt x="93472" y="522224"/>
                </a:lnTo>
                <a:lnTo>
                  <a:pt x="87122" y="525907"/>
                </a:lnTo>
                <a:lnTo>
                  <a:pt x="84836" y="533908"/>
                </a:lnTo>
                <a:lnTo>
                  <a:pt x="88392" y="540258"/>
                </a:lnTo>
                <a:lnTo>
                  <a:pt x="144780" y="639826"/>
                </a:lnTo>
                <a:lnTo>
                  <a:pt x="160426" y="613791"/>
                </a:lnTo>
                <a:lnTo>
                  <a:pt x="203708" y="541782"/>
                </a:lnTo>
                <a:lnTo>
                  <a:pt x="207518" y="535559"/>
                </a:lnTo>
                <a:lnTo>
                  <a:pt x="205486" y="527431"/>
                </a:lnTo>
                <a:lnTo>
                  <a:pt x="199263" y="523621"/>
                </a:lnTo>
                <a:lnTo>
                  <a:pt x="192913" y="519938"/>
                </a:lnTo>
                <a:lnTo>
                  <a:pt x="184785" y="521970"/>
                </a:lnTo>
                <a:lnTo>
                  <a:pt x="181102" y="528193"/>
                </a:lnTo>
                <a:lnTo>
                  <a:pt x="159004" y="564972"/>
                </a:lnTo>
                <a:lnTo>
                  <a:pt x="164299" y="158127"/>
                </a:lnTo>
                <a:lnTo>
                  <a:pt x="1005001" y="158127"/>
                </a:lnTo>
                <a:lnTo>
                  <a:pt x="961771" y="183388"/>
                </a:lnTo>
                <a:lnTo>
                  <a:pt x="959612" y="191516"/>
                </a:lnTo>
                <a:lnTo>
                  <a:pt x="963295" y="197866"/>
                </a:lnTo>
                <a:lnTo>
                  <a:pt x="966978" y="204089"/>
                </a:lnTo>
                <a:lnTo>
                  <a:pt x="974979" y="206248"/>
                </a:lnTo>
                <a:lnTo>
                  <a:pt x="1057490" y="158127"/>
                </a:lnTo>
                <a:lnTo>
                  <a:pt x="1080135" y="144907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9992614" y="208826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9632698" y="273659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110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5" dirty="0"/>
              <a:t>CUDA:</a:t>
            </a:r>
            <a:r>
              <a:rPr spc="-175" dirty="0"/>
              <a:t> </a:t>
            </a:r>
            <a:r>
              <a:rPr b="1" spc="-105" dirty="0"/>
              <a:t>device</a:t>
            </a:r>
            <a:r>
              <a:rPr b="1" spc="-175" dirty="0"/>
              <a:t> </a:t>
            </a:r>
            <a:r>
              <a:rPr spc="-105" dirty="0"/>
              <a:t>c</a:t>
            </a:r>
            <a:r>
              <a:rPr lang="en-US" spc="-105" dirty="0"/>
              <a:t>ode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2072640" y="2068066"/>
            <a:ext cx="1682750" cy="315595"/>
          </a:xfrm>
          <a:custGeom>
            <a:avLst/>
            <a:gdLst/>
            <a:ahLst/>
            <a:cxnLst/>
            <a:rect l="l" t="t" r="r" b="b"/>
            <a:pathLst>
              <a:path w="1682750" h="315594">
                <a:moveTo>
                  <a:pt x="1682496" y="0"/>
                </a:moveTo>
                <a:lnTo>
                  <a:pt x="0" y="0"/>
                </a:lnTo>
                <a:lnTo>
                  <a:pt x="0" y="315470"/>
                </a:lnTo>
                <a:lnTo>
                  <a:pt x="1682496" y="315470"/>
                </a:lnTo>
                <a:lnTo>
                  <a:pt x="16824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2640" y="4079746"/>
            <a:ext cx="1682750" cy="315595"/>
          </a:xfrm>
          <a:custGeom>
            <a:avLst/>
            <a:gdLst/>
            <a:ahLst/>
            <a:cxnLst/>
            <a:rect l="l" t="t" r="r" b="b"/>
            <a:pathLst>
              <a:path w="1682750" h="315595">
                <a:moveTo>
                  <a:pt x="1682496" y="0"/>
                </a:moveTo>
                <a:lnTo>
                  <a:pt x="0" y="0"/>
                </a:lnTo>
                <a:lnTo>
                  <a:pt x="0" y="315470"/>
                </a:lnTo>
                <a:lnTo>
                  <a:pt x="1682496" y="315470"/>
                </a:lnTo>
                <a:lnTo>
                  <a:pt x="16824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9941" y="1533108"/>
            <a:ext cx="8104505" cy="324548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spcBef>
                <a:spcPts val="635"/>
              </a:spcBef>
              <a:tabLst>
                <a:tab pos="516255" algn="l"/>
                <a:tab pos="851535" algn="l"/>
                <a:tab pos="2030095" algn="l"/>
                <a:tab pos="2701925" algn="l"/>
                <a:tab pos="3207385" algn="l"/>
                <a:tab pos="4384675" algn="l"/>
                <a:tab pos="5225415" algn="l"/>
                <a:tab pos="5898515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50" dirty="0">
                <a:latin typeface="Courier New"/>
                <a:cs typeface="Courier New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kernel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can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be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called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from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host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530"/>
              </a:spcBef>
              <a:tabLst>
                <a:tab pos="346710" algn="l"/>
                <a:tab pos="1853564" algn="l"/>
                <a:tab pos="3378200" algn="l"/>
                <a:tab pos="4218305" algn="l"/>
                <a:tab pos="4724400" algn="l"/>
                <a:tab pos="5395595" algn="l"/>
                <a:tab pos="7081520" algn="l"/>
              </a:tabLst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global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myKernel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(int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n,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int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*dataGPU)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50" dirty="0"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525"/>
              </a:spcBef>
            </a:pPr>
            <a:r>
              <a:rPr sz="2200" b="1" spc="-50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>
              <a:spcBef>
                <a:spcPts val="1205"/>
              </a:spcBef>
            </a:pPr>
            <a:endParaRPr sz="2200">
              <a:latin typeface="Courier New"/>
              <a:cs typeface="Courier New"/>
            </a:endParaRPr>
          </a:p>
          <a:p>
            <a:pPr marL="12700">
              <a:tabLst>
                <a:tab pos="516255" algn="l"/>
                <a:tab pos="851535" algn="l"/>
                <a:tab pos="2030095" algn="l"/>
                <a:tab pos="3543935" algn="l"/>
                <a:tab pos="4215765" algn="l"/>
                <a:tab pos="5057775" algn="l"/>
                <a:tab pos="5561965" algn="l"/>
                <a:tab pos="6739255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50" dirty="0">
                <a:latin typeface="Courier New"/>
                <a:cs typeface="Courier New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device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function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can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only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be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called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from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530"/>
              </a:spcBef>
              <a:tabLst>
                <a:tab pos="516255" algn="l"/>
                <a:tab pos="1861185" algn="l"/>
                <a:tab pos="2365375" algn="l"/>
                <a:tab pos="3375025" algn="l"/>
                <a:tab pos="4554855" algn="l"/>
                <a:tab pos="6236335" algn="l"/>
              </a:tabLst>
            </a:pPr>
            <a:r>
              <a:rPr sz="2200" b="1" spc="-25" dirty="0">
                <a:latin typeface="Courier New"/>
                <a:cs typeface="Courier New"/>
              </a:rPr>
              <a:t>//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kernels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5" dirty="0">
                <a:latin typeface="Courier New"/>
                <a:cs typeface="Courier New"/>
              </a:rPr>
              <a:t>or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Courier New"/>
                <a:cs typeface="Courier New"/>
              </a:rPr>
              <a:t>other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device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functions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(GPU-local)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530"/>
              </a:spcBef>
              <a:tabLst>
                <a:tab pos="346710" algn="l"/>
                <a:tab pos="1853564" algn="l"/>
                <a:tab pos="5061585" algn="l"/>
                <a:tab pos="6744334" algn="l"/>
              </a:tabLst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device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deviceFunction(int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Courier New"/>
                <a:cs typeface="Courier New"/>
              </a:rPr>
              <a:t>*dataGPU)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spc="-50" dirty="0"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525"/>
              </a:spcBef>
            </a:pPr>
            <a:r>
              <a:rPr sz="2200" b="1" spc="-50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94551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3593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25" dirty="0"/>
              <a:t>Host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1406" y="1612856"/>
            <a:ext cx="8352790" cy="1613903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spcBef>
                <a:spcPts val="405"/>
              </a:spcBef>
              <a:tabLst>
                <a:tab pos="559435" algn="l"/>
                <a:tab pos="1788160" algn="l"/>
                <a:tab pos="2606675" algn="l"/>
                <a:tab pos="3562350" algn="l"/>
                <a:tab pos="4380865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main(int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argc,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char**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argv)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287020" marR="5080">
              <a:lnSpc>
                <a:spcPts val="2470"/>
              </a:lnSpc>
              <a:spcBef>
                <a:spcPts val="125"/>
              </a:spcBef>
              <a:tabLst>
                <a:tab pos="832485" algn="l"/>
                <a:tab pos="1104900" algn="l"/>
                <a:tab pos="1513205" algn="l"/>
                <a:tab pos="1787525" algn="l"/>
                <a:tab pos="2060575" algn="l"/>
                <a:tab pos="2197100" algn="l"/>
                <a:tab pos="2334260" algn="l"/>
                <a:tab pos="3562350" algn="l"/>
                <a:tab pos="4653915" algn="l"/>
                <a:tab pos="6017895" algn="l"/>
                <a:tab pos="7110730" algn="l"/>
              </a:tabLst>
            </a:pPr>
            <a:r>
              <a:rPr b="1" spc="-10" dirty="0">
                <a:latin typeface="Courier New"/>
                <a:cs typeface="Courier New"/>
              </a:rPr>
              <a:t>float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*A,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*</a:t>
            </a:r>
            <a:r>
              <a:rPr b="1" spc="-10" dirty="0" err="1">
                <a:latin typeface="Courier New"/>
                <a:cs typeface="Courier New"/>
              </a:rPr>
              <a:t>device</a:t>
            </a:r>
            <a:r>
              <a:rPr lang="en-US" b="1" spc="-10" dirty="0" err="1">
                <a:latin typeface="Courier New"/>
                <a:cs typeface="Courier New"/>
              </a:rPr>
              <a:t>_</a:t>
            </a:r>
            <a:r>
              <a:rPr b="1" spc="-10" dirty="0" err="1">
                <a:latin typeface="Courier New"/>
                <a:cs typeface="Courier New"/>
              </a:rPr>
              <a:t>A</a:t>
            </a:r>
            <a:r>
              <a:rPr b="1" spc="-10" dirty="0">
                <a:latin typeface="Courier New"/>
                <a:cs typeface="Courier New"/>
              </a:rPr>
              <a:t>,*C,*</a:t>
            </a:r>
            <a:r>
              <a:rPr b="1" spc="-10" dirty="0" err="1">
                <a:latin typeface="Courier New"/>
                <a:cs typeface="Courier New"/>
              </a:rPr>
              <a:t>device</a:t>
            </a:r>
            <a:r>
              <a:rPr lang="en-US" b="1" spc="-10" dirty="0" err="1">
                <a:latin typeface="Courier New"/>
                <a:cs typeface="Courier New"/>
              </a:rPr>
              <a:t>_</a:t>
            </a:r>
            <a:r>
              <a:rPr b="1" spc="-10" dirty="0" err="1">
                <a:latin typeface="Courier New"/>
                <a:cs typeface="Courier New"/>
              </a:rPr>
              <a:t>C</a:t>
            </a:r>
            <a:r>
              <a:rPr b="1" spc="-10" dirty="0">
                <a:latin typeface="Courier New"/>
                <a:cs typeface="Courier New"/>
              </a:rPr>
              <a:t>;</a:t>
            </a:r>
            <a:r>
              <a:rPr spc="-10" dirty="0">
                <a:latin typeface="Times New Roman"/>
                <a:cs typeface="Times New Roman"/>
              </a:rPr>
              <a:t> </a:t>
            </a:r>
            <a:endParaRPr lang="en-US" spc="-10" dirty="0">
              <a:latin typeface="Times New Roman"/>
              <a:cs typeface="Times New Roman"/>
            </a:endParaRPr>
          </a:p>
          <a:p>
            <a:pPr marL="287020" marR="5080">
              <a:lnSpc>
                <a:spcPts val="2470"/>
              </a:lnSpc>
              <a:spcBef>
                <a:spcPts val="125"/>
              </a:spcBef>
              <a:tabLst>
                <a:tab pos="832485" algn="l"/>
                <a:tab pos="1104900" algn="l"/>
                <a:tab pos="1513205" algn="l"/>
                <a:tab pos="1787525" algn="l"/>
                <a:tab pos="2060575" algn="l"/>
                <a:tab pos="2197100" algn="l"/>
                <a:tab pos="2334260" algn="l"/>
                <a:tab pos="3562350" algn="l"/>
                <a:tab pos="4653915" algn="l"/>
                <a:tab pos="6017895" algn="l"/>
                <a:tab pos="7110730" algn="l"/>
              </a:tabLst>
            </a:pPr>
            <a:r>
              <a:rPr b="1" spc="-25" dirty="0">
                <a:latin typeface="Courier New"/>
                <a:cs typeface="Courier New"/>
              </a:rPr>
              <a:t>int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size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=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0" dirty="0">
                <a:latin typeface="Courier New"/>
                <a:cs typeface="Courier New"/>
              </a:rPr>
              <a:t>*</a:t>
            </a:r>
            <a:r>
              <a:rPr dirty="0">
                <a:latin typeface="Times New Roman"/>
                <a:cs typeface="Times New Roman"/>
              </a:rPr>
              <a:t>		</a:t>
            </a:r>
            <a:r>
              <a:rPr b="1" spc="-10" dirty="0">
                <a:latin typeface="Courier New"/>
                <a:cs typeface="Courier New"/>
              </a:rPr>
              <a:t>sizeof(float);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585"/>
              </a:spcBef>
            </a:pPr>
            <a:endParaRPr dirty="0">
              <a:latin typeface="Courier New"/>
              <a:cs typeface="Courier New"/>
            </a:endParaRPr>
          </a:p>
          <a:p>
            <a:pPr marL="287020">
              <a:spcBef>
                <a:spcPts val="5"/>
              </a:spcBef>
              <a:tabLst>
                <a:tab pos="695325" algn="l"/>
                <a:tab pos="1924050" algn="l"/>
                <a:tab pos="260667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allocate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host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memory</a:t>
            </a:r>
            <a:endParaRPr dirty="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11582"/>
              </p:ext>
            </p:extLst>
          </p:nvPr>
        </p:nvGraphicFramePr>
        <p:xfrm>
          <a:off x="2306978" y="3266756"/>
          <a:ext cx="2929254" cy="88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115">
                <a:tc>
                  <a:txBody>
                    <a:bodyPr/>
                    <a:lstStyle/>
                    <a:p>
                      <a:pPr marR="27940" algn="ctr">
                        <a:lnSpc>
                          <a:spcPts val="1860"/>
                        </a:lnSpc>
                      </a:pPr>
                      <a:r>
                        <a:rPr sz="1800" b="1" spc="-10" dirty="0">
                          <a:latin typeface="Courier New"/>
                          <a:cs typeface="Courier New"/>
                        </a:rPr>
                        <a:t>A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1860"/>
                        </a:lnSpc>
                      </a:pPr>
                      <a:r>
                        <a:rPr sz="1800" b="1" spc="-10" dirty="0">
                          <a:latin typeface="Courier New"/>
                          <a:cs typeface="Courier New"/>
                        </a:rPr>
                        <a:t>malloc(size);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R="27940" algn="ctr">
                        <a:lnSpc>
                          <a:spcPts val="2070"/>
                        </a:lnSpc>
                      </a:pP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0"/>
                        </a:lnSpc>
                      </a:pP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070"/>
                        </a:lnSpc>
                      </a:pP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R="27940" algn="ctr">
                        <a:lnSpc>
                          <a:spcPts val="2075"/>
                        </a:lnSpc>
                      </a:pPr>
                      <a:r>
                        <a:rPr sz="1800" b="1" spc="-10" dirty="0">
                          <a:latin typeface="Courier New"/>
                          <a:cs typeface="Courier New"/>
                        </a:rPr>
                        <a:t>C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075"/>
                        </a:lnSpc>
                      </a:pPr>
                      <a:r>
                        <a:rPr sz="1800" b="1" spc="-10" dirty="0">
                          <a:latin typeface="Courier New"/>
                          <a:cs typeface="Courier New"/>
                        </a:rPr>
                        <a:t>malloc(size);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326027" y="4466668"/>
            <a:ext cx="4530090" cy="1555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21005" algn="l"/>
                <a:tab pos="1922145" algn="l"/>
                <a:tab pos="2332355" algn="l"/>
                <a:tab pos="2605405" algn="l"/>
                <a:tab pos="3561079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initialize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A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here...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420"/>
              </a:spcBef>
            </a:pPr>
            <a:endParaRPr dirty="0">
              <a:latin typeface="Courier New"/>
              <a:cs typeface="Courier New"/>
            </a:endParaRPr>
          </a:p>
          <a:p>
            <a:pPr marL="12700" marR="824230">
              <a:lnSpc>
                <a:spcPct val="114100"/>
              </a:lnSpc>
              <a:tabLst>
                <a:tab pos="420370" algn="l"/>
                <a:tab pos="1648460" algn="l"/>
                <a:tab pos="2604135" algn="l"/>
                <a:tab pos="2877820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allocate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device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memory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cudaMalloc</a:t>
            </a:r>
            <a:r>
              <a:rPr b="1" spc="-10" dirty="0">
                <a:latin typeface="Courier New"/>
                <a:cs typeface="Courier New"/>
              </a:rPr>
              <a:t>(&amp;</a:t>
            </a:r>
            <a:r>
              <a:rPr b="1" spc="-10" dirty="0" err="1">
                <a:latin typeface="Courier New"/>
                <a:cs typeface="Courier New"/>
              </a:rPr>
              <a:t>device</a:t>
            </a:r>
            <a:r>
              <a:rPr lang="en-US" b="1" spc="-10" dirty="0" err="1">
                <a:latin typeface="Courier New"/>
                <a:cs typeface="Courier New"/>
              </a:rPr>
              <a:t>_</a:t>
            </a:r>
            <a:r>
              <a:rPr b="1" spc="-10" dirty="0" err="1">
                <a:latin typeface="Courier New"/>
                <a:cs typeface="Courier New"/>
              </a:rPr>
              <a:t>A</a:t>
            </a:r>
            <a:r>
              <a:rPr b="1" spc="-10" dirty="0">
                <a:latin typeface="Courier New"/>
                <a:cs typeface="Courier New"/>
              </a:rPr>
              <a:t>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size</a:t>
            </a:r>
            <a:r>
              <a:rPr lang="en-US" b="1" spc="-10" dirty="0">
                <a:latin typeface="Courier New"/>
                <a:cs typeface="Courier New"/>
              </a:rPr>
              <a:t>);</a:t>
            </a:r>
          </a:p>
          <a:p>
            <a:pPr marL="12700" marR="824230">
              <a:lnSpc>
                <a:spcPct val="114100"/>
              </a:lnSpc>
              <a:tabLst>
                <a:tab pos="420370" algn="l"/>
                <a:tab pos="1648460" algn="l"/>
                <a:tab pos="2604135" algn="l"/>
                <a:tab pos="2877820" algn="l"/>
              </a:tabLst>
            </a:pP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cudaMalloc</a:t>
            </a:r>
            <a:r>
              <a:rPr b="1" spc="-10" dirty="0">
                <a:latin typeface="Courier New"/>
                <a:cs typeface="Courier New"/>
              </a:rPr>
              <a:t>(&amp;</a:t>
            </a:r>
            <a:r>
              <a:rPr b="1" spc="-10" dirty="0" err="1">
                <a:latin typeface="Courier New"/>
                <a:cs typeface="Courier New"/>
              </a:rPr>
              <a:t>device</a:t>
            </a:r>
            <a:r>
              <a:rPr lang="en-US" b="1" spc="-10" dirty="0" err="1">
                <a:latin typeface="Courier New"/>
                <a:cs typeface="Courier New"/>
              </a:rPr>
              <a:t>_</a:t>
            </a:r>
            <a:r>
              <a:rPr b="1" spc="-10" dirty="0" err="1">
                <a:latin typeface="Courier New"/>
                <a:cs typeface="Courier New"/>
              </a:rPr>
              <a:t>C</a:t>
            </a:r>
            <a:r>
              <a:rPr b="1" spc="-10" dirty="0">
                <a:latin typeface="Courier New"/>
                <a:cs typeface="Courier New"/>
              </a:rPr>
              <a:t>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size);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697737"/>
            <a:ext cx="3593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25" dirty="0"/>
              <a:t>Host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5970" y="2395828"/>
            <a:ext cx="7943850" cy="28786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marR="5080">
              <a:lnSpc>
                <a:spcPct val="114199"/>
              </a:lnSpc>
              <a:spcBef>
                <a:spcPts val="90"/>
              </a:spcBef>
              <a:tabLst>
                <a:tab pos="559435" algn="l"/>
                <a:tab pos="1787525" algn="l"/>
                <a:tab pos="2332990" algn="l"/>
                <a:tab pos="2879090" algn="l"/>
                <a:tab pos="3013710" algn="l"/>
                <a:tab pos="3696335" algn="l"/>
                <a:tab pos="3834765" algn="l"/>
                <a:tab pos="4243705" algn="l"/>
                <a:tab pos="4653280" algn="l"/>
                <a:tab pos="4924425" algn="l"/>
                <a:tab pos="5334635" algn="l"/>
                <a:tab pos="5879465" algn="l"/>
              </a:tabLst>
            </a:pPr>
            <a:r>
              <a:rPr b="1" spc="-5" dirty="0">
                <a:latin typeface="Courier New"/>
                <a:cs typeface="Courier New"/>
              </a:rPr>
              <a:t>/</a:t>
            </a:r>
            <a:r>
              <a:rPr b="1" dirty="0">
                <a:latin typeface="Courier New"/>
                <a:cs typeface="Courier New"/>
              </a:rPr>
              <a:t>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5" dirty="0">
                <a:latin typeface="Courier New"/>
                <a:cs typeface="Courier New"/>
              </a:rPr>
              <a:t>t</a:t>
            </a:r>
            <a:r>
              <a:rPr b="1" spc="-5" dirty="0">
                <a:latin typeface="Courier New"/>
                <a:cs typeface="Courier New"/>
              </a:rPr>
              <a:t>ra</a:t>
            </a:r>
            <a:r>
              <a:rPr b="1" spc="-15" dirty="0">
                <a:latin typeface="Courier New"/>
                <a:cs typeface="Courier New"/>
              </a:rPr>
              <a:t>n</a:t>
            </a:r>
            <a:r>
              <a:rPr b="1" spc="-5" dirty="0">
                <a:latin typeface="Courier New"/>
                <a:cs typeface="Courier New"/>
              </a:rPr>
              <a:t>s</a:t>
            </a:r>
            <a:r>
              <a:rPr b="1" spc="-15" dirty="0">
                <a:latin typeface="Courier New"/>
                <a:cs typeface="Courier New"/>
              </a:rPr>
              <a:t>fe</a:t>
            </a:r>
            <a:r>
              <a:rPr b="1" dirty="0">
                <a:latin typeface="Courier New"/>
                <a:cs typeface="Courier New"/>
              </a:rPr>
              <a:t>r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5" dirty="0">
                <a:latin typeface="Courier New"/>
                <a:cs typeface="Courier New"/>
              </a:rPr>
              <a:t>t</a:t>
            </a:r>
            <a:r>
              <a:rPr b="1" spc="-5" dirty="0">
                <a:latin typeface="Courier New"/>
                <a:cs typeface="Courier New"/>
              </a:rPr>
              <a:t>h</a:t>
            </a:r>
            <a:r>
              <a:rPr b="1" dirty="0">
                <a:latin typeface="Courier New"/>
                <a:cs typeface="Courier New"/>
              </a:rPr>
              <a:t>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d</a:t>
            </a:r>
            <a:r>
              <a:rPr b="1" spc="-15" dirty="0">
                <a:latin typeface="Courier New"/>
                <a:cs typeface="Courier New"/>
              </a:rPr>
              <a:t>a</a:t>
            </a:r>
            <a:r>
              <a:rPr b="1" spc="-5" dirty="0">
                <a:latin typeface="Courier New"/>
                <a:cs typeface="Courier New"/>
              </a:rPr>
              <a:t>t</a:t>
            </a:r>
            <a:r>
              <a:rPr b="1" dirty="0">
                <a:latin typeface="Courier New"/>
                <a:cs typeface="Courier New"/>
              </a:rPr>
              <a:t>a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fr</a:t>
            </a:r>
            <a:r>
              <a:rPr b="1" spc="-15" dirty="0">
                <a:latin typeface="Courier New"/>
                <a:cs typeface="Courier New"/>
              </a:rPr>
              <a:t>o</a:t>
            </a:r>
            <a:r>
              <a:rPr b="1" dirty="0">
                <a:latin typeface="Courier New"/>
                <a:cs typeface="Courier New"/>
              </a:rPr>
              <a:t>m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th</a:t>
            </a:r>
            <a:r>
              <a:rPr b="1" dirty="0">
                <a:latin typeface="Courier New"/>
                <a:cs typeface="Courier New"/>
              </a:rPr>
              <a:t>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5" dirty="0">
                <a:latin typeface="Courier New"/>
                <a:cs typeface="Courier New"/>
              </a:rPr>
              <a:t>ho</a:t>
            </a:r>
            <a:r>
              <a:rPr b="1" spc="-5" dirty="0">
                <a:latin typeface="Courier New"/>
                <a:cs typeface="Courier New"/>
              </a:rPr>
              <a:t>s</a:t>
            </a:r>
            <a:r>
              <a:rPr b="1" dirty="0">
                <a:latin typeface="Courier New"/>
                <a:cs typeface="Courier New"/>
              </a:rPr>
              <a:t>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t</a:t>
            </a:r>
            <a:r>
              <a:rPr b="1" dirty="0">
                <a:latin typeface="Courier New"/>
                <a:cs typeface="Courier New"/>
              </a:rPr>
              <a:t>o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t</a:t>
            </a:r>
            <a:r>
              <a:rPr b="1" spc="-15" dirty="0">
                <a:latin typeface="Courier New"/>
                <a:cs typeface="Courier New"/>
              </a:rPr>
              <a:t>h</a:t>
            </a:r>
            <a:r>
              <a:rPr b="1" dirty="0">
                <a:latin typeface="Courier New"/>
                <a:cs typeface="Courier New"/>
              </a:rPr>
              <a:t>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5" dirty="0">
                <a:latin typeface="Courier New"/>
                <a:cs typeface="Courier New"/>
              </a:rPr>
              <a:t>d</a:t>
            </a:r>
            <a:r>
              <a:rPr b="1" spc="-5" dirty="0">
                <a:latin typeface="Courier New"/>
                <a:cs typeface="Courier New"/>
              </a:rPr>
              <a:t>ev</a:t>
            </a:r>
            <a:r>
              <a:rPr b="1" spc="-15" dirty="0">
                <a:latin typeface="Courier New"/>
                <a:cs typeface="Courier New"/>
              </a:rPr>
              <a:t>i</a:t>
            </a:r>
            <a:r>
              <a:rPr b="1" spc="-5" dirty="0">
                <a:latin typeface="Courier New"/>
                <a:cs typeface="Courier New"/>
              </a:rPr>
              <a:t>ce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u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d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Me</a:t>
            </a:r>
            <a:r>
              <a:rPr b="1" spc="-20" dirty="0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b="1" spc="-20" dirty="0">
                <a:solidFill>
                  <a:srgbClr val="FF0000"/>
                </a:solidFill>
                <a:latin typeface="Courier New"/>
                <a:cs typeface="Courier New"/>
              </a:rPr>
              <a:t>y</a:t>
            </a:r>
            <a:r>
              <a:rPr b="1" spc="-5" dirty="0">
                <a:latin typeface="Courier New"/>
                <a:cs typeface="Courier New"/>
              </a:rPr>
              <a:t>(d</a:t>
            </a:r>
            <a:r>
              <a:rPr b="1" spc="-15" dirty="0">
                <a:latin typeface="Courier New"/>
                <a:cs typeface="Courier New"/>
              </a:rPr>
              <a:t>e</a:t>
            </a:r>
            <a:r>
              <a:rPr b="1" spc="-5" dirty="0">
                <a:latin typeface="Courier New"/>
                <a:cs typeface="Courier New"/>
              </a:rPr>
              <a:t>v</a:t>
            </a:r>
            <a:r>
              <a:rPr b="1" spc="-15" dirty="0">
                <a:latin typeface="Courier New"/>
                <a:cs typeface="Courier New"/>
              </a:rPr>
              <a:t>i</a:t>
            </a:r>
            <a:r>
              <a:rPr b="1" spc="-5" dirty="0">
                <a:latin typeface="Courier New"/>
                <a:cs typeface="Courier New"/>
              </a:rPr>
              <a:t>ce</a:t>
            </a:r>
            <a:r>
              <a:rPr b="1" spc="-25" dirty="0">
                <a:latin typeface="Courier New"/>
                <a:cs typeface="Courier New"/>
              </a:rPr>
              <a:t>A</a:t>
            </a:r>
            <a:r>
              <a:rPr b="1" dirty="0">
                <a:latin typeface="Courier New"/>
                <a:cs typeface="Courier New"/>
              </a:rPr>
              <a:t>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latin typeface="Courier New"/>
                <a:cs typeface="Courier New"/>
              </a:rPr>
              <a:t>A</a:t>
            </a:r>
            <a:r>
              <a:rPr b="1" dirty="0">
                <a:latin typeface="Courier New"/>
                <a:cs typeface="Courier New"/>
              </a:rPr>
              <a:t>,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spc="-45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Courier New"/>
                <a:cs typeface="Courier New"/>
              </a:rPr>
              <a:t>s</a:t>
            </a:r>
            <a:r>
              <a:rPr b="1" spc="-20" dirty="0">
                <a:latin typeface="Courier New"/>
                <a:cs typeface="Courier New"/>
              </a:rPr>
              <a:t>i</a:t>
            </a:r>
            <a:r>
              <a:rPr b="1" spc="-5" dirty="0">
                <a:latin typeface="Courier New"/>
                <a:cs typeface="Courier New"/>
              </a:rPr>
              <a:t>z</a:t>
            </a:r>
            <a:r>
              <a:rPr b="1" spc="-15" dirty="0">
                <a:latin typeface="Courier New"/>
                <a:cs typeface="Courier New"/>
              </a:rPr>
              <a:t>e</a:t>
            </a:r>
            <a:r>
              <a:rPr b="1" dirty="0">
                <a:latin typeface="Courier New"/>
                <a:cs typeface="Courier New"/>
              </a:rPr>
              <a:t>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u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d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Me</a:t>
            </a:r>
            <a:r>
              <a:rPr b="1" spc="-20" dirty="0">
                <a:solidFill>
                  <a:srgbClr val="FF0000"/>
                </a:solidFill>
                <a:latin typeface="Courier New"/>
                <a:cs typeface="Courier New"/>
              </a:rPr>
              <a:t>m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py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Ho</a:t>
            </a:r>
            <a:r>
              <a:rPr b="1" spc="-20" dirty="0">
                <a:solidFill>
                  <a:srgbClr val="FF0000"/>
                </a:solidFill>
                <a:latin typeface="Courier New"/>
                <a:cs typeface="Courier New"/>
              </a:rPr>
              <a:t>s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oD</a:t>
            </a:r>
            <a:r>
              <a:rPr b="1" spc="-20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v</a:t>
            </a:r>
            <a:r>
              <a:rPr b="1" spc="-15" dirty="0">
                <a:solidFill>
                  <a:srgbClr val="FF0000"/>
                </a:solidFill>
                <a:latin typeface="Courier New"/>
                <a:cs typeface="Courier New"/>
              </a:rPr>
              <a:t>ic</a:t>
            </a:r>
            <a:r>
              <a:rPr b="1" spc="-5" dirty="0">
                <a:solidFill>
                  <a:srgbClr val="FF0000"/>
                </a:solidFill>
                <a:latin typeface="Courier New"/>
                <a:cs typeface="Courier New"/>
              </a:rPr>
              <a:t>e</a:t>
            </a:r>
            <a:r>
              <a:rPr b="1" spc="-5" dirty="0">
                <a:latin typeface="Courier New"/>
                <a:cs typeface="Courier New"/>
              </a:rPr>
              <a:t>);</a:t>
            </a:r>
            <a:r>
              <a:rPr spc="-5" dirty="0">
                <a:latin typeface="Times New Roman"/>
                <a:cs typeface="Times New Roman"/>
              </a:rPr>
              <a:t> </a:t>
            </a:r>
            <a:endParaRPr lang="en-US" spc="-5" dirty="0">
              <a:latin typeface="Times New Roman"/>
              <a:cs typeface="Times New Roman"/>
            </a:endParaRPr>
          </a:p>
          <a:p>
            <a:pPr marL="149860" marR="5080">
              <a:lnSpc>
                <a:spcPct val="114199"/>
              </a:lnSpc>
              <a:spcBef>
                <a:spcPts val="90"/>
              </a:spcBef>
              <a:tabLst>
                <a:tab pos="559435" algn="l"/>
                <a:tab pos="1787525" algn="l"/>
                <a:tab pos="2332990" algn="l"/>
                <a:tab pos="2879090" algn="l"/>
                <a:tab pos="3013710" algn="l"/>
                <a:tab pos="3696335" algn="l"/>
                <a:tab pos="3834765" algn="l"/>
                <a:tab pos="4243705" algn="l"/>
                <a:tab pos="4653280" algn="l"/>
                <a:tab pos="4924425" algn="l"/>
                <a:tab pos="5334635" algn="l"/>
                <a:tab pos="5879465" algn="l"/>
              </a:tabLst>
            </a:pPr>
            <a:endParaRPr dirty="0">
              <a:latin typeface="Courier New"/>
              <a:cs typeface="Courier New"/>
            </a:endParaRPr>
          </a:p>
          <a:p>
            <a:pPr marL="149860" marR="417195">
              <a:lnSpc>
                <a:spcPct val="113900"/>
              </a:lnSpc>
              <a:tabLst>
                <a:tab pos="559435" algn="l"/>
                <a:tab pos="1513205" algn="l"/>
                <a:tab pos="2332990" algn="l"/>
                <a:tab pos="2878455" algn="l"/>
                <a:tab pos="3288029" algn="l"/>
                <a:tab pos="3696335" algn="l"/>
                <a:tab pos="4243705" algn="l"/>
                <a:tab pos="5063490" algn="l"/>
                <a:tab pos="5334635" algn="l"/>
                <a:tab pos="6292215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launch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N/256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blocks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of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256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threads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each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vector_add&lt;&lt;&lt;N/256,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256&gt;&gt;&gt;(</a:t>
            </a: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</a:t>
            </a:r>
            <a:r>
              <a:rPr lang="en-US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device</a:t>
            </a:r>
            <a:r>
              <a:rPr lang="en-US"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434"/>
              </a:spcBef>
            </a:pPr>
            <a:endParaRPr dirty="0">
              <a:latin typeface="Courier New"/>
              <a:cs typeface="Courier New"/>
            </a:endParaRPr>
          </a:p>
          <a:p>
            <a:pPr marL="149860" marR="5080">
              <a:lnSpc>
                <a:spcPct val="113900"/>
              </a:lnSpc>
              <a:tabLst>
                <a:tab pos="559435" algn="l"/>
                <a:tab pos="1787525" algn="l"/>
                <a:tab pos="2332990" algn="l"/>
                <a:tab pos="2606675" algn="l"/>
                <a:tab pos="3288029" algn="l"/>
                <a:tab pos="3834765" algn="l"/>
                <a:tab pos="3970654" algn="l"/>
                <a:tab pos="4652010" algn="l"/>
                <a:tab pos="5197475" algn="l"/>
                <a:tab pos="5744210" algn="l"/>
                <a:tab pos="6152515" algn="l"/>
                <a:tab pos="6697980" algn="l"/>
              </a:tabLst>
            </a:pPr>
            <a:r>
              <a:rPr b="1" spc="-25" dirty="0">
                <a:latin typeface="Courier New"/>
                <a:cs typeface="Courier New"/>
              </a:rPr>
              <a:t>//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transfer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the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Courier New"/>
                <a:cs typeface="Courier New"/>
              </a:rPr>
              <a:t>result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back</a:t>
            </a:r>
            <a:r>
              <a:rPr dirty="0">
                <a:latin typeface="Times New Roman"/>
                <a:cs typeface="Times New Roman"/>
              </a:rPr>
              <a:t>		</a:t>
            </a:r>
            <a:r>
              <a:rPr b="1" spc="-20" dirty="0">
                <a:latin typeface="Courier New"/>
                <a:cs typeface="Courier New"/>
              </a:rPr>
              <a:t>from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the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GPU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to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5" dirty="0">
                <a:latin typeface="Courier New"/>
                <a:cs typeface="Courier New"/>
              </a:rPr>
              <a:t>the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20" dirty="0">
                <a:latin typeface="Courier New"/>
                <a:cs typeface="Courier New"/>
              </a:rPr>
              <a:t>host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b="1" spc="-10" dirty="0" err="1">
                <a:solidFill>
                  <a:srgbClr val="FF0000"/>
                </a:solidFill>
                <a:latin typeface="Courier New"/>
                <a:cs typeface="Courier New"/>
              </a:rPr>
              <a:t>cudaMemcpy</a:t>
            </a:r>
            <a:r>
              <a:rPr b="1" spc="-10" dirty="0">
                <a:latin typeface="Courier New"/>
                <a:cs typeface="Courier New"/>
              </a:rPr>
              <a:t>(C,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b="1" spc="-10" dirty="0" err="1">
                <a:latin typeface="Courier New"/>
                <a:cs typeface="Courier New"/>
              </a:rPr>
              <a:t>device</a:t>
            </a:r>
            <a:r>
              <a:rPr lang="en-US" b="1" spc="-10" dirty="0" err="1">
                <a:latin typeface="Courier New"/>
                <a:cs typeface="Courier New"/>
              </a:rPr>
              <a:t>_</a:t>
            </a:r>
            <a:r>
              <a:rPr b="1" spc="-10" dirty="0" err="1">
                <a:latin typeface="Courier New"/>
                <a:cs typeface="Courier New"/>
              </a:rPr>
              <a:t>C</a:t>
            </a:r>
            <a:r>
              <a:rPr b="1" spc="-10" dirty="0">
                <a:latin typeface="Courier New"/>
                <a:cs typeface="Courier New"/>
              </a:rPr>
              <a:t>,</a:t>
            </a:r>
            <a:r>
              <a:rPr lang="en-US" b="1" spc="-1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Courier New"/>
                <a:cs typeface="Courier New"/>
              </a:rPr>
              <a:t>size,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445" dirty="0"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ourier New"/>
                <a:cs typeface="Courier New"/>
              </a:rPr>
              <a:t>cudaMemcpyDeviceToHost</a:t>
            </a:r>
            <a:r>
              <a:rPr b="1" spc="-10" dirty="0">
                <a:latin typeface="Courier New"/>
                <a:cs typeface="Courier New"/>
              </a:rPr>
              <a:t>);</a:t>
            </a:r>
            <a:endParaRPr dirty="0">
              <a:latin typeface="Courier New"/>
              <a:cs typeface="Courier New"/>
            </a:endParaRPr>
          </a:p>
          <a:p>
            <a:pPr marL="12700">
              <a:spcBef>
                <a:spcPts val="300"/>
              </a:spcBef>
            </a:pPr>
            <a:r>
              <a:rPr b="1" spc="-50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71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762000"/>
            <a:ext cx="306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0" dirty="0"/>
              <a:t>GPUs</a:t>
            </a:r>
            <a:r>
              <a:rPr spc="-185" dirty="0"/>
              <a:t> </a:t>
            </a:r>
            <a:r>
              <a:rPr spc="-90" dirty="0"/>
              <a:t>are</a:t>
            </a:r>
            <a:r>
              <a:rPr spc="-190" dirty="0"/>
              <a:t> </a:t>
            </a:r>
            <a:r>
              <a:rPr spc="-30" dirty="0"/>
              <a:t>fast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4600" y="1752600"/>
            <a:ext cx="9220200" cy="4959012"/>
            <a:chOff x="1004130" y="1772341"/>
            <a:chExt cx="9220200" cy="4959012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rcRect l="1" r="-48463"/>
            <a:stretch>
              <a:fillRect/>
            </a:stretch>
          </p:blipFill>
          <p:spPr>
            <a:xfrm>
              <a:off x="1004130" y="1772341"/>
              <a:ext cx="9220200" cy="4959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9026" y="5600090"/>
              <a:ext cx="1462321" cy="121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3664" y="3512394"/>
              <a:ext cx="1622472" cy="10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47E3-78A9-7648-BA48-BBDDAC99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88" y="697737"/>
            <a:ext cx="10762825" cy="1231106"/>
          </a:xfrm>
        </p:spPr>
        <p:txBody>
          <a:bodyPr/>
          <a:lstStyle/>
          <a:p>
            <a:r>
              <a:rPr lang="en-NL" dirty="0"/>
              <a:t>Performance</a:t>
            </a:r>
            <a:br>
              <a:rPr lang="en-NL" dirty="0"/>
            </a:br>
            <a:r>
              <a:rPr lang="en-NL" dirty="0"/>
              <a:t>  </a:t>
            </a:r>
            <a:r>
              <a:rPr lang="en-NL" sz="3200" dirty="0"/>
              <a:t>How do you measure speed?</a:t>
            </a:r>
            <a:endParaRPr lang="en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151F77-5DEA-D99B-5D9D-F4D243E18210}"/>
              </a:ext>
            </a:extLst>
          </p:cNvPr>
          <p:cNvSpPr txBox="1">
            <a:spLocks/>
          </p:cNvSpPr>
          <p:nvPr/>
        </p:nvSpPr>
        <p:spPr>
          <a:xfrm>
            <a:off x="914400" y="2209800"/>
            <a:ext cx="8153400" cy="44958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Latency</a:t>
            </a:r>
          </a:p>
          <a:p>
            <a:pPr lvl="1"/>
            <a:r>
              <a:rPr lang="en-US" sz="2000" dirty="0"/>
              <a:t>The time for one operation (instruction) to finish, L </a:t>
            </a:r>
          </a:p>
          <a:p>
            <a:pPr lvl="1"/>
            <a:r>
              <a:rPr lang="en-US" sz="2000" dirty="0"/>
              <a:t>To improve: minimize 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Throughput </a:t>
            </a:r>
          </a:p>
          <a:p>
            <a:pPr lvl="1"/>
            <a:r>
              <a:rPr lang="en-US" sz="2000" dirty="0"/>
              <a:t>The number of operations (instructions) per time unit, T</a:t>
            </a:r>
          </a:p>
          <a:p>
            <a:pPr lvl="1"/>
            <a:r>
              <a:rPr lang="en-US" sz="2000" dirty="0"/>
              <a:t>To improve: maximize T</a:t>
            </a:r>
          </a:p>
          <a:p>
            <a:pPr lvl="2"/>
            <a:r>
              <a:rPr lang="en-US" sz="2000" dirty="0"/>
              <a:t>Higher is better</a:t>
            </a:r>
          </a:p>
          <a:p>
            <a:pPr lvl="2"/>
            <a:r>
              <a:rPr lang="en-US" sz="2000" dirty="0"/>
              <a:t>Does time per instruction always decreases?</a:t>
            </a:r>
          </a:p>
          <a:p>
            <a:pPr lvl="2"/>
            <a:endParaRPr lang="en-US" sz="2000" dirty="0"/>
          </a:p>
          <a:p>
            <a:r>
              <a:rPr lang="en-US" sz="2000" dirty="0"/>
              <a:t>Example:  Every student solve 1 assignments in 4 days.</a:t>
            </a:r>
          </a:p>
          <a:p>
            <a:r>
              <a:rPr lang="en-US" sz="2000" dirty="0"/>
              <a:t>For total 10 assignments</a:t>
            </a:r>
          </a:p>
          <a:p>
            <a:pPr lvl="1"/>
            <a:r>
              <a:rPr lang="en-US" sz="2000" dirty="0"/>
              <a:t>Latency improvement: …</a:t>
            </a:r>
          </a:p>
          <a:p>
            <a:pPr lvl="1"/>
            <a:r>
              <a:rPr lang="en-US" sz="2000" dirty="0"/>
              <a:t>Throughput improvement: … 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41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d8e45e2e-4067-4396-a23d-cc8978580223"/>
  <p:tag name="SLIDO_EVENT_SECTION_UUID" val="c19b7b1c-fbcd-40ef-8392-e7b28f8063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14394</TotalTime>
  <Words>4443</Words>
  <Application>Microsoft Macintosh PowerPoint</Application>
  <PresentationFormat>Widescreen</PresentationFormat>
  <Paragraphs>944</Paragraphs>
  <Slides>78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-apple-system</vt:lpstr>
      <vt:lpstr>Aptos</vt:lpstr>
      <vt:lpstr>Arial</vt:lpstr>
      <vt:lpstr>Calibri</vt:lpstr>
      <vt:lpstr>Courier New</vt:lpstr>
      <vt:lpstr>Lato</vt:lpstr>
      <vt:lpstr>Menlo</vt:lpstr>
      <vt:lpstr>Times New Roman</vt:lpstr>
      <vt:lpstr>Wingdings</vt:lpstr>
      <vt:lpstr>Office Theme</vt:lpstr>
      <vt:lpstr>Distributed and Parallel Programming – Chapter 3 </vt:lpstr>
      <vt:lpstr>Schedule</vt:lpstr>
      <vt:lpstr>What is a GPU?</vt:lpstr>
      <vt:lpstr>Graphics in the 80s</vt:lpstr>
      <vt:lpstr>Graphics in 2000</vt:lpstr>
      <vt:lpstr>Graphics now</vt:lpstr>
      <vt:lpstr>What are GPUs used for?</vt:lpstr>
      <vt:lpstr>GPUs are fast</vt:lpstr>
      <vt:lpstr>Performance   How do you measure speed?</vt:lpstr>
      <vt:lpstr>CPU vs. GPU</vt:lpstr>
      <vt:lpstr>CPU vs. GPU</vt:lpstr>
      <vt:lpstr>CPU vs. GPU</vt:lpstr>
      <vt:lpstr>  Why GPUs?</vt:lpstr>
      <vt:lpstr>When use GPU Computing?</vt:lpstr>
      <vt:lpstr>CPU vs. GPU</vt:lpstr>
      <vt:lpstr>Parallelism</vt:lpstr>
      <vt:lpstr>CPU vs. GPU</vt:lpstr>
      <vt:lpstr>GPU ARCHITECTURE</vt:lpstr>
      <vt:lpstr>GPU players on the market</vt:lpstr>
      <vt:lpstr>All GPUs …</vt:lpstr>
      <vt:lpstr>GPU Architecture</vt:lpstr>
      <vt:lpstr>GPU Architecture : SM (Streaming Multiprocessor)</vt:lpstr>
      <vt:lpstr>GPU Architecture : SM (Streaming Multiprocessor)</vt:lpstr>
      <vt:lpstr>High-level architecture : Heirarchy</vt:lpstr>
      <vt:lpstr>High-level architecture :  Memory heirarchy</vt:lpstr>
      <vt:lpstr>Inside an SM (Ampere)</vt:lpstr>
      <vt:lpstr>Inside an SM (Ampere)</vt:lpstr>
      <vt:lpstr>PowerPoint Presentation</vt:lpstr>
      <vt:lpstr>But there is a problem</vt:lpstr>
      <vt:lpstr>But there is a problem</vt:lpstr>
      <vt:lpstr>More memory problems: A GPU is a discrete device</vt:lpstr>
      <vt:lpstr>PROGRAMMING IN CUDA</vt:lpstr>
      <vt:lpstr>CUDA: The principles</vt:lpstr>
      <vt:lpstr>PowerPoint Presentation</vt:lpstr>
      <vt:lpstr>PowerPoint Presentation</vt:lpstr>
      <vt:lpstr>PowerPoint Presentation</vt:lpstr>
      <vt:lpstr>CUDA’s Parallelism Model</vt:lpstr>
      <vt:lpstr>CUDA’s hierarchy of threads</vt:lpstr>
      <vt:lpstr>This is your application space</vt:lpstr>
      <vt:lpstr>This is your hardware space</vt:lpstr>
      <vt:lpstr>Compiling CUDA</vt:lpstr>
      <vt:lpstr>CUDA program organization</vt:lpstr>
      <vt:lpstr>CUDA program :  RECIPE!</vt:lpstr>
      <vt:lpstr>Cuda: Define thread hierarchy in host code</vt:lpstr>
      <vt:lpstr>Cuda: Define threads in host code</vt:lpstr>
      <vt:lpstr>Cuda: Define threads in host code</vt:lpstr>
      <vt:lpstr>Cuda: threads</vt:lpstr>
      <vt:lpstr>Cuda: threads</vt:lpstr>
      <vt:lpstr>EXAMPLE</vt:lpstr>
      <vt:lpstr>Increment: sequential</vt:lpstr>
      <vt:lpstr>How do we parallelize this?</vt:lpstr>
      <vt:lpstr>Increment : Kernel</vt:lpstr>
      <vt:lpstr>Calculating the global thread index</vt:lpstr>
      <vt:lpstr>Calculating the global thread index</vt:lpstr>
      <vt:lpstr>Calculating the global thread index</vt:lpstr>
      <vt:lpstr>Cuda: threads</vt:lpstr>
      <vt:lpstr>Cuda: threads</vt:lpstr>
      <vt:lpstr>Cuda: threads</vt:lpstr>
      <vt:lpstr>Increment : Kernel</vt:lpstr>
      <vt:lpstr>Increment : Launch kernel</vt:lpstr>
      <vt:lpstr>Increment : Launch kernel</vt:lpstr>
      <vt:lpstr>PowerPoint Presentation</vt:lpstr>
      <vt:lpstr>Increment : Launch kernel</vt:lpstr>
      <vt:lpstr>Increment : Launch kernel</vt:lpstr>
      <vt:lpstr>CUDA: The practicalities</vt:lpstr>
      <vt:lpstr>CUDA program :  RECIPE!</vt:lpstr>
      <vt:lpstr>Execution flow</vt:lpstr>
      <vt:lpstr>(1,6) Memory allocation/release</vt:lpstr>
      <vt:lpstr>(2,5) Data copies</vt:lpstr>
      <vt:lpstr>(3) Kernel launch (from host)</vt:lpstr>
      <vt:lpstr>(3) Kernel launch (from host)</vt:lpstr>
      <vt:lpstr>CUDA: host code dummy example</vt:lpstr>
      <vt:lpstr>(4) In kernel</vt:lpstr>
      <vt:lpstr>Kernels and grids</vt:lpstr>
      <vt:lpstr>CUDA: device code</vt:lpstr>
      <vt:lpstr>Host</vt:lpstr>
      <vt:lpstr>Host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many-core computing: CUDA introduction (3/5)</dc:title>
  <dc:creator>rob</dc:creator>
  <cp:lastModifiedBy>Dolly Sapra</cp:lastModifiedBy>
  <cp:revision>26</cp:revision>
  <dcterms:created xsi:type="dcterms:W3CDTF">2024-11-07T15:28:52Z</dcterms:created>
  <dcterms:modified xsi:type="dcterms:W3CDTF">2025-11-06T19:49:12Z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2024-11-07T00:00:00Z</vt:filetime>
  </property>
  <property fmtid="{D5CDD505-2E9C-101B-9397-08002B2CF9AE}" pid="5" name="Producer">
    <vt:lpwstr>GPL Ghostscript 9.26</vt:lpwstr>
  </property>
</Properties>
</file>